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68"/>
  </p:notesMasterIdLst>
  <p:sldIdLst>
    <p:sldId id="337" r:id="rId2"/>
    <p:sldId id="258" r:id="rId3"/>
    <p:sldId id="338" r:id="rId4"/>
    <p:sldId id="259" r:id="rId5"/>
    <p:sldId id="260" r:id="rId6"/>
    <p:sldId id="296" r:id="rId7"/>
    <p:sldId id="297" r:id="rId8"/>
    <p:sldId id="263" r:id="rId9"/>
    <p:sldId id="264" r:id="rId10"/>
    <p:sldId id="265" r:id="rId11"/>
    <p:sldId id="303" r:id="rId12"/>
    <p:sldId id="341" r:id="rId13"/>
    <p:sldId id="347" r:id="rId14"/>
    <p:sldId id="346" r:id="rId15"/>
    <p:sldId id="344" r:id="rId16"/>
    <p:sldId id="348" r:id="rId17"/>
    <p:sldId id="345" r:id="rId18"/>
    <p:sldId id="342" r:id="rId19"/>
    <p:sldId id="343" r:id="rId20"/>
    <p:sldId id="339" r:id="rId21"/>
    <p:sldId id="349" r:id="rId22"/>
    <p:sldId id="350" r:id="rId23"/>
    <p:sldId id="351" r:id="rId24"/>
    <p:sldId id="352" r:id="rId25"/>
    <p:sldId id="310" r:id="rId26"/>
    <p:sldId id="313" r:id="rId27"/>
    <p:sldId id="311" r:id="rId28"/>
    <p:sldId id="314" r:id="rId29"/>
    <p:sldId id="312" r:id="rId30"/>
    <p:sldId id="353" r:id="rId31"/>
    <p:sldId id="340" r:id="rId32"/>
    <p:sldId id="354" r:id="rId33"/>
    <p:sldId id="355" r:id="rId34"/>
    <p:sldId id="356" r:id="rId35"/>
    <p:sldId id="322" r:id="rId36"/>
    <p:sldId id="325" r:id="rId37"/>
    <p:sldId id="323" r:id="rId38"/>
    <p:sldId id="324" r:id="rId39"/>
    <p:sldId id="331" r:id="rId40"/>
    <p:sldId id="357" r:id="rId41"/>
    <p:sldId id="276" r:id="rId42"/>
    <p:sldId id="278" r:id="rId43"/>
    <p:sldId id="279" r:id="rId44"/>
    <p:sldId id="280" r:id="rId45"/>
    <p:sldId id="358" r:id="rId46"/>
    <p:sldId id="281" r:id="rId47"/>
    <p:sldId id="282" r:id="rId48"/>
    <p:sldId id="332" r:id="rId49"/>
    <p:sldId id="283" r:id="rId50"/>
    <p:sldId id="315" r:id="rId51"/>
    <p:sldId id="359" r:id="rId52"/>
    <p:sldId id="360" r:id="rId53"/>
    <p:sldId id="361" r:id="rId54"/>
    <p:sldId id="284" r:id="rId55"/>
    <p:sldId id="285" r:id="rId56"/>
    <p:sldId id="319" r:id="rId57"/>
    <p:sldId id="328" r:id="rId58"/>
    <p:sldId id="333" r:id="rId59"/>
    <p:sldId id="287" r:id="rId60"/>
    <p:sldId id="320" r:id="rId61"/>
    <p:sldId id="321" r:id="rId62"/>
    <p:sldId id="272" r:id="rId63"/>
    <p:sldId id="335" r:id="rId64"/>
    <p:sldId id="290" r:id="rId65"/>
    <p:sldId id="327" r:id="rId66"/>
    <p:sldId id="291" r:id="rId6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298"/>
    <a:srgbClr val="EE9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4" autoAdjust="0"/>
    <p:restoredTop sz="94660"/>
  </p:normalViewPr>
  <p:slideViewPr>
    <p:cSldViewPr snapToGrid="0">
      <p:cViewPr varScale="1">
        <p:scale>
          <a:sx n="96" d="100"/>
          <a:sy n="96" d="100"/>
        </p:scale>
        <p:origin x="26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01320-4944-4938-A9CF-048AA6FA46B3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862E3-7D78-41F0-B3E5-390639552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9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B22BD77E-E65E-4F27-B36D-7FA75D23BC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EAFE3DB-9EE4-42C0-89D9-8E18598C1423}" type="slidenum"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10</a:t>
            </a:fld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036C71D-F20D-4217-9FBF-8A112F22E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D8D0B3F2-DD06-45C3-8BD8-10A19B786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EA444BA5-8B8C-40C6-970D-36382C7718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45D36D2E-5D87-4873-BAE3-4C3203D500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B4ED360E-D255-4B35-98EC-6360221A2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4C7CD8F-351A-4185-AE68-3D5CA11F53A3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DEBBF3E2-D673-4348-B5EA-88D9E5516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0BE2735-E262-4B48-ABFA-90680F6E4F5D}" type="slidenum"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65</a:t>
            </a:fld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0C4CDD6-3872-4530-8F72-4F3DEE8BD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3C53504F-EDFD-4B56-A492-B9A35C9B9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3536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65E98ECB-B077-4ECC-AC6F-E0F9FA09A2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A3F3FBD0-319D-4B32-AA62-B93A1B6455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9F738809-6B9D-4504-81B5-99C8DF324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E597456B-A9DF-484C-A9A9-635BD76A4B0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734D0D0-0DCE-4548-80FB-71FF3A5F3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7" y="69850"/>
            <a:ext cx="10537602" cy="671830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65DB0-B3C0-4462-8379-28A58C5BB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4" t="35230" b="34991"/>
          <a:stretch/>
        </p:blipFill>
        <p:spPr>
          <a:xfrm>
            <a:off x="8856632" y="6312605"/>
            <a:ext cx="2579607" cy="475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8799"/>
            <a:ext cx="9144000" cy="1681163"/>
          </a:xfr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2762" y="4455458"/>
            <a:ext cx="5169352" cy="1294712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0520-CF0B-4213-AE7A-4B325371EF51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63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339"/>
            <a:ext cx="10515600" cy="638143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5701"/>
            <a:ext cx="10515600" cy="5458899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fld id="{379D33F1-B78F-4F1B-9D64-FD203BB8CF0C}" type="datetime1">
              <a:rPr lang="ko-KR" altLang="en-US" smtClean="0"/>
              <a:pPr/>
              <a:t>2022-05-16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fld id="{9C9B3298-2095-4B78-B0E8-A466356F5E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61C8C-C64D-45E4-AFEB-15D287C16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28339"/>
            <a:ext cx="591519" cy="59151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9DD9F1-5F78-483B-8279-C10C67BD8BBA}"/>
              </a:ext>
            </a:extLst>
          </p:cNvPr>
          <p:cNvCxnSpPr>
            <a:cxnSpLocks/>
          </p:cNvCxnSpPr>
          <p:nvPr userDrawn="1"/>
        </p:nvCxnSpPr>
        <p:spPr>
          <a:xfrm>
            <a:off x="838200" y="818565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70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93343"/>
            <a:ext cx="5181600" cy="53840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93343"/>
            <a:ext cx="5181600" cy="53840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8CFB-B768-43FC-901C-86076AC65C88}" type="datetime1">
              <a:rPr lang="ko-KR" altLang="en-US" smtClean="0"/>
              <a:pPr/>
              <a:t>2022-05-16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781E7C-F5D8-4AAF-B9F1-80CE4BB7A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28339"/>
            <a:ext cx="591519" cy="59151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5AD52E-6CF7-4E8C-AA40-7B30BF0D9808}"/>
              </a:ext>
            </a:extLst>
          </p:cNvPr>
          <p:cNvCxnSpPr>
            <a:cxnSpLocks/>
          </p:cNvCxnSpPr>
          <p:nvPr userDrawn="1"/>
        </p:nvCxnSpPr>
        <p:spPr>
          <a:xfrm>
            <a:off x="838200" y="818565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A59AE9A-96AA-471F-8574-8047D138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39"/>
            <a:ext cx="10515600" cy="638143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소스보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69"/>
            <a:ext cx="10515600" cy="456278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FE70-D6EE-4822-8260-A26592481954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640016"/>
            <a:ext cx="10515600" cy="567223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AB8324-C1E2-4F99-A4D6-9029EEE20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" y="157357"/>
            <a:ext cx="335666" cy="33566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8AB5CC-2747-41D8-ADDA-C2B3CDDFA94D}"/>
              </a:ext>
            </a:extLst>
          </p:cNvPr>
          <p:cNvCxnSpPr>
            <a:cxnSpLocks/>
          </p:cNvCxnSpPr>
          <p:nvPr userDrawn="1"/>
        </p:nvCxnSpPr>
        <p:spPr>
          <a:xfrm>
            <a:off x="838200" y="585943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5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43149-ACF2-42CA-AB90-36762BF8387F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3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7054B25-F66F-4C26-8ADA-785F0FEAB2D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557" y="16934"/>
            <a:ext cx="10724322" cy="58593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D21F-CE3F-47EB-B0C8-DD8DF8164852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83369"/>
            <a:ext cx="10515600" cy="456278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8339"/>
            <a:ext cx="10515600" cy="712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25975"/>
            <a:ext cx="10515600" cy="539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30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fld id="{E46094C3-A5C5-4FC3-BC05-13A46E5A1991}" type="datetime1">
              <a:rPr lang="ko-KR" altLang="en-US" smtClean="0"/>
              <a:t>2022-05-16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30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423025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fld id="{9C9B3298-2095-4B78-B0E8-A466356F5E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69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2" r:id="rId5"/>
    <p:sldLayoutId id="2147483693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3200" b="1" kern="1200">
          <a:solidFill>
            <a:schemeClr val="accent1">
              <a:lumMod val="50000"/>
            </a:schemeClr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BE7C4-6533-4A12-9CBC-8CE0CCC0E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예외 처리</a:t>
            </a:r>
            <a:br>
              <a:rPr lang="en-US" altLang="ko-KR"/>
            </a:br>
            <a:r>
              <a:rPr lang="en-US" altLang="ko-KR"/>
              <a:t>(exception handling)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5B626C-AE22-4CBF-9EDB-98EE43EA0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egyou@induk.ac.kr</a:t>
            </a:r>
          </a:p>
          <a:p>
            <a:pPr>
              <a:defRPr/>
            </a:pP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http://lms.induk.ac.kr</a:t>
            </a:r>
          </a:p>
        </p:txBody>
      </p:sp>
    </p:spTree>
    <p:extLst>
      <p:ext uri="{BB962C8B-B14F-4D97-AF65-F5344CB8AC3E}">
        <p14:creationId xmlns:p14="http://schemas.microsoft.com/office/powerpoint/2010/main" val="152792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3E303B5-ACA6-40D0-9EB2-1C1DE3C470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8BB0F1BA-F60D-40AB-90C8-1FFC906745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/>
              <a:t>checked exception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ko-KR"/>
              <a:t>programmer-defined exception</a:t>
            </a:r>
          </a:p>
          <a:p>
            <a:pPr lvl="1">
              <a:lnSpc>
                <a:spcPct val="110000"/>
              </a:lnSpc>
              <a:defRPr/>
            </a:pPr>
            <a:r>
              <a:rPr lang="ko-KR" altLang="en-US"/>
              <a:t>상속 관계 </a:t>
            </a:r>
            <a:r>
              <a:rPr lang="en-US" altLang="ko-KR"/>
              <a:t>: Exception </a:t>
            </a:r>
            <a:r>
              <a:rPr lang="ko-KR" altLang="en-US"/>
              <a:t>클래스로부터 상속된 클래스</a:t>
            </a:r>
            <a:endParaRPr lang="en-US" altLang="ko-KR"/>
          </a:p>
          <a:p>
            <a:pPr lvl="1">
              <a:lnSpc>
                <a:spcPct val="110000"/>
              </a:lnSpc>
              <a:defRPr/>
            </a:pPr>
            <a:r>
              <a:rPr lang="ko-KR" altLang="en-US"/>
              <a:t>원인 </a:t>
            </a:r>
            <a:r>
              <a:rPr lang="en-US" altLang="ko-KR"/>
              <a:t>: </a:t>
            </a:r>
            <a:r>
              <a:rPr lang="ko-KR" altLang="en-US"/>
              <a:t>사용자 실수 또는 프로그래머가 발견하지 못한 문제에 의해 발생</a:t>
            </a:r>
          </a:p>
          <a:p>
            <a:pPr lvl="1">
              <a:lnSpc>
                <a:spcPct val="110000"/>
              </a:lnSpc>
              <a:defRPr/>
            </a:pPr>
            <a:r>
              <a:rPr lang="ko-KR" altLang="en-US">
                <a:solidFill>
                  <a:srgbClr val="FF0000"/>
                </a:solidFill>
              </a:rPr>
              <a:t>프로그래머가 작성한 예외 처리기가 존재하는지 컴파일러가 검사함</a:t>
            </a:r>
            <a:endParaRPr lang="en-US" altLang="ko-KR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defRPr/>
            </a:pPr>
            <a:r>
              <a:rPr lang="ko-KR" altLang="en-US"/>
              <a:t>예외 처리기가 존재하지 않는 경우 컴파일 에러를 발생함</a:t>
            </a:r>
            <a:endParaRPr lang="en-US" altLang="ko-KR"/>
          </a:p>
          <a:p>
            <a:pPr lvl="1">
              <a:lnSpc>
                <a:spcPct val="110000"/>
              </a:lnSpc>
              <a:defRPr/>
            </a:pPr>
            <a:r>
              <a:rPr lang="ko-KR" altLang="en-US"/>
              <a:t>예</a:t>
            </a:r>
            <a:r>
              <a:rPr lang="en-US" altLang="ko-KR"/>
              <a:t>) 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ko-KR">
                <a:solidFill>
                  <a:srgbClr val="FF0000"/>
                </a:solidFill>
              </a:rPr>
              <a:t>IOException, </a:t>
            </a:r>
            <a:r>
              <a:rPr lang="en-US" altLang="ko-KR">
                <a:solidFill>
                  <a:schemeClr val="tx2"/>
                </a:solidFill>
              </a:rPr>
              <a:t>SQLException, </a:t>
            </a:r>
            <a:r>
              <a:rPr lang="en-US" altLang="ko-KR"/>
              <a:t>ReflectiveOperationException, ClassNotFoundException</a:t>
            </a:r>
          </a:p>
        </p:txBody>
      </p:sp>
      <p:sp>
        <p:nvSpPr>
          <p:cNvPr id="29700" name="슬라이드 번호 개체 틀 1">
            <a:extLst>
              <a:ext uri="{FF2B5EF4-FFF2-40B4-BE49-F238E27FC236}">
                <a16:creationId xmlns:a16="http://schemas.microsoft.com/office/drawing/2014/main" id="{84BC38CE-D62E-443A-BBDE-AC95C762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06560A-5DAC-46B4-80C9-7891009E6BD7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44FFC5E2-E589-45A7-9138-C2CF3817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8DCA2-BD0E-43A3-9109-A615791A6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unchecked exception</a:t>
            </a:r>
          </a:p>
          <a:p>
            <a:pPr lvl="1">
              <a:defRPr/>
            </a:pPr>
            <a:r>
              <a:rPr lang="en-US" altLang="ko-KR" dirty="0"/>
              <a:t>system-defined exception or predefined exception</a:t>
            </a:r>
          </a:p>
          <a:p>
            <a:pPr lvl="2">
              <a:defRPr/>
            </a:pPr>
            <a:r>
              <a:rPr lang="ko-KR" altLang="en-US" dirty="0"/>
              <a:t>프로그램이 정상적으로 실행되는 동안 발생할 수 있는 미리 정의되어 있는 시스템 정의 예외</a:t>
            </a:r>
            <a:endParaRPr lang="en-US" altLang="ko-KR" dirty="0"/>
          </a:p>
          <a:p>
            <a:pPr lvl="1">
              <a:lnSpc>
                <a:spcPct val="110000"/>
              </a:lnSpc>
              <a:defRPr/>
            </a:pPr>
            <a:r>
              <a:rPr lang="ko-KR" altLang="en-US" dirty="0"/>
              <a:t>상속 관계 </a:t>
            </a:r>
            <a:r>
              <a:rPr lang="en-US" altLang="ko-KR" dirty="0"/>
              <a:t>: </a:t>
            </a:r>
            <a:r>
              <a:rPr lang="en-US" altLang="ko-KR" dirty="0" err="1"/>
              <a:t>RuntimeException</a:t>
            </a:r>
            <a:r>
              <a:rPr lang="en-US" altLang="ko-KR" dirty="0"/>
              <a:t> </a:t>
            </a:r>
            <a:r>
              <a:rPr lang="ko-KR" altLang="en-US" dirty="0"/>
              <a:t>클래스에서 상속된 클래스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원인 </a:t>
            </a:r>
            <a:r>
              <a:rPr lang="en-US" altLang="ko-KR" dirty="0"/>
              <a:t>: </a:t>
            </a:r>
            <a:r>
              <a:rPr lang="ko-KR" altLang="en-US" dirty="0"/>
              <a:t>자바 시스템에 의해 자동적으로 발생</a:t>
            </a:r>
          </a:p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컴파일 시점에 체크되지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ArithmeticException</a:t>
            </a:r>
            <a:r>
              <a:rPr lang="en-US" altLang="ko-KR" dirty="0"/>
              <a:t>, </a:t>
            </a:r>
            <a:r>
              <a:rPr lang="en-US" altLang="ko-KR" dirty="0" err="1"/>
              <a:t>IndexOutOfBoundsException</a:t>
            </a:r>
            <a:r>
              <a:rPr lang="en-US" altLang="ko-KR" dirty="0"/>
              <a:t>, </a:t>
            </a:r>
            <a:r>
              <a:rPr lang="en-US" altLang="ko-KR" dirty="0" err="1"/>
              <a:t>NullPointerException</a:t>
            </a:r>
            <a:r>
              <a:rPr lang="en-US" altLang="ko-KR" dirty="0"/>
              <a:t>, </a:t>
            </a:r>
            <a:r>
              <a:rPr lang="en-US" altLang="ko-KR" dirty="0" err="1"/>
              <a:t>InputMismatchException</a:t>
            </a:r>
            <a:endParaRPr lang="en-US" altLang="ko-KR" dirty="0"/>
          </a:p>
        </p:txBody>
      </p:sp>
      <p:sp>
        <p:nvSpPr>
          <p:cNvPr id="32772" name="슬라이드 번호 개체 틀 1">
            <a:extLst>
              <a:ext uri="{FF2B5EF4-FFF2-40B4-BE49-F238E27FC236}">
                <a16:creationId xmlns:a16="http://schemas.microsoft.com/office/drawing/2014/main" id="{40D0504E-5B50-4371-AEEE-5606B276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AB5D91-6CF3-4FA8-BF89-0E345F08C2F1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35D7A4-0B80-44B6-A01D-6219B47C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6856D-E285-4941-9AC4-B36FC18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Throwable </a:t>
            </a:r>
            <a:r>
              <a:rPr lang="ko-KR" altLang="en-US"/>
              <a:t>클래스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0BD22D-6B17-4717-8C9F-C43F8C75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590"/>
            <a:ext cx="12192000" cy="426682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1DCE3993-BB60-4071-A29D-BDE21E6FB09F}"/>
              </a:ext>
            </a:extLst>
          </p:cNvPr>
          <p:cNvSpPr>
            <a:spLocks/>
          </p:cNvSpPr>
          <p:nvPr/>
        </p:nvSpPr>
        <p:spPr bwMode="auto">
          <a:xfrm>
            <a:off x="3424518" y="708213"/>
            <a:ext cx="8032376" cy="3541058"/>
          </a:xfrm>
          <a:prstGeom prst="borderCallout2">
            <a:avLst>
              <a:gd name="adj1" fmla="val 49648"/>
              <a:gd name="adj2" fmla="val -484"/>
              <a:gd name="adj3" fmla="val 71102"/>
              <a:gd name="adj4" fmla="val -10982"/>
              <a:gd name="adj5" fmla="val 99784"/>
              <a:gd name="adj6" fmla="val -11072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에러들과 예외들의 </a:t>
            </a:r>
            <a:r>
              <a:rPr lang="ko-KR" altLang="en-US" sz="20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수퍼클래스</a:t>
            </a:r>
            <a:endParaRPr lang="en-US" altLang="ko-KR" sz="20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Throwable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클래스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또는 </a:t>
            </a:r>
            <a:r>
              <a:rPr lang="ko-KR" altLang="en-US" sz="20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서브클래스들중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하나의 인스턴스들은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JVM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의해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또는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문으로 투척될 수 있다</a:t>
            </a:r>
            <a:endParaRPr lang="en-US" altLang="ko-KR" sz="20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클래스 또는 서브 클래스들 중 하나는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catch 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절의 매개변수 유형일 수 있다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342900" indent="-342900" latinLnBrk="0">
              <a:spcBef>
                <a:spcPct val="0"/>
              </a:spcBef>
            </a:pP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예외들의 컴파일 시점 체크의 목표를 위해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Throwable, (</a:t>
            </a:r>
            <a:r>
              <a:rPr lang="en-US" altLang="ko-KR" sz="20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RuntimeException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또는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Error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서브 클래스가 아닌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Throwable 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서브 클래스는 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exceptions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간주한다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Error, Exception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인스턴스들은 예외적인 상황의 발생했음을 나태내기 위해 사용되고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스택 추적 데이터와 같은 관련된 정보를 포함하도록 예외 상황의 컨텍스트에서 새롭게 생성된다</a:t>
            </a:r>
            <a:r>
              <a:rPr lang="en-US" altLang="ko-KR" sz="20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endParaRPr lang="en-US" altLang="ko-KR" sz="20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endParaRPr lang="ko-KR" altLang="en-US" sz="20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79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1C2127-6C09-40A5-81D6-3556AC7A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1A80B7-9FE9-4D69-84E3-ED4DB503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455F80-6E67-4C3C-BE28-446EC74B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607"/>
            <a:ext cx="12192000" cy="35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F74CBA-E868-4D37-986E-AA3BF4C7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1E344A-8411-497D-AC19-DEB89104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7B582-82DE-481E-8D65-7149675B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434"/>
            <a:ext cx="12192000" cy="5483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6040D-834E-40EB-A246-A6828D39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808"/>
            <a:ext cx="12192000" cy="6261192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3C0F9C55-7035-4BC1-956A-0ED7E68455C9}"/>
              </a:ext>
            </a:extLst>
          </p:cNvPr>
          <p:cNvSpPr>
            <a:spLocks/>
          </p:cNvSpPr>
          <p:nvPr/>
        </p:nvSpPr>
        <p:spPr bwMode="auto">
          <a:xfrm>
            <a:off x="6221507" y="687435"/>
            <a:ext cx="5656728" cy="791742"/>
          </a:xfrm>
          <a:prstGeom prst="borderCallout2">
            <a:avLst>
              <a:gd name="adj1" fmla="val 47365"/>
              <a:gd name="adj2" fmla="val 735"/>
              <a:gd name="adj3" fmla="val 45422"/>
              <a:gd name="adj4" fmla="val -24223"/>
              <a:gd name="adj5" fmla="val 552337"/>
              <a:gd name="adj6" fmla="val -48990"/>
            </a:avLst>
          </a:prstGeom>
          <a:solidFill>
            <a:schemeClr val="bg1"/>
          </a:solidFill>
          <a:ln w="38100">
            <a:solidFill>
              <a:schemeClr val="accent3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2000"/>
              <a:t>Throwable </a:t>
            </a:r>
            <a:r>
              <a:rPr lang="ko-KR" altLang="en-US" sz="2000"/>
              <a:t>객체의 세부적인 에러 메시지와 호출 체인을 표준 에러 스트림으로 출력하는 기능</a:t>
            </a:r>
          </a:p>
        </p:txBody>
      </p:sp>
    </p:spTree>
    <p:extLst>
      <p:ext uri="{BB962C8B-B14F-4D97-AF65-F5344CB8AC3E}">
        <p14:creationId xmlns:p14="http://schemas.microsoft.com/office/powerpoint/2010/main" val="88515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BE3C3F-1E65-4A7E-973F-8EB73350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88BCD0-0994-439E-960A-EDB1F92B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Exception </a:t>
            </a:r>
            <a:r>
              <a:rPr lang="ko-KR" altLang="en-US"/>
              <a:t>클래스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964F7B-CC5B-45A3-9386-E1284CC7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042"/>
            <a:ext cx="12192000" cy="57195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9113CB-4E57-400C-8DBD-A85E124C935B}"/>
              </a:ext>
            </a:extLst>
          </p:cNvPr>
          <p:cNvSpPr/>
          <p:nvPr/>
        </p:nvSpPr>
        <p:spPr>
          <a:xfrm>
            <a:off x="4314548" y="4767309"/>
            <a:ext cx="1393794" cy="22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24B6CDF-25A0-4B05-A115-C5E6E7D89827}"/>
              </a:ext>
            </a:extLst>
          </p:cNvPr>
          <p:cNvSpPr>
            <a:spLocks/>
          </p:cNvSpPr>
          <p:nvPr/>
        </p:nvSpPr>
        <p:spPr bwMode="auto">
          <a:xfrm>
            <a:off x="3424518" y="842682"/>
            <a:ext cx="8032376" cy="2008093"/>
          </a:xfrm>
          <a:prstGeom prst="borderCallout2">
            <a:avLst>
              <a:gd name="adj1" fmla="val 49648"/>
              <a:gd name="adj2" fmla="val -484"/>
              <a:gd name="adj3" fmla="val 71102"/>
              <a:gd name="adj4" fmla="val -10982"/>
              <a:gd name="adj5" fmla="val 267579"/>
              <a:gd name="adj6" fmla="val -10849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클래스와 서브클래스들은 합리적인 응용프로그램이 포착하려는 조건들을 나타내는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Throwable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형식이다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클래스와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클래스를 제외한 모든 서브클래스들은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들 이다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94CAE01-4678-434C-B963-98EFC5CFA010}"/>
              </a:ext>
            </a:extLst>
          </p:cNvPr>
          <p:cNvSpPr>
            <a:spLocks/>
          </p:cNvSpPr>
          <p:nvPr/>
        </p:nvSpPr>
        <p:spPr bwMode="auto">
          <a:xfrm>
            <a:off x="6257365" y="5629835"/>
            <a:ext cx="2850776" cy="481123"/>
          </a:xfrm>
          <a:prstGeom prst="borderCallout2">
            <a:avLst>
              <a:gd name="adj1" fmla="val 47365"/>
              <a:gd name="adj2" fmla="val 735"/>
              <a:gd name="adj3" fmla="val 44290"/>
              <a:gd name="adj4" fmla="val -11862"/>
              <a:gd name="adj5" fmla="val -140747"/>
              <a:gd name="adj6" fmla="val -33077"/>
            </a:avLst>
          </a:prstGeom>
          <a:solidFill>
            <a:schemeClr val="bg1"/>
          </a:solidFill>
          <a:ln w="38100">
            <a:solidFill>
              <a:schemeClr val="accent3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2000"/>
              <a:t>unchecked exception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2029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E58038-3459-44E6-AFF9-C69EDCE6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54FBDE-F6FE-4D5D-8F8E-8963779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646B7-3082-4746-A26E-AB32D4A6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96"/>
            <a:ext cx="12192000" cy="356740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D850B3F6-AAE7-4457-A8B2-46A0ADD4F7FA}"/>
              </a:ext>
            </a:extLst>
          </p:cNvPr>
          <p:cNvSpPr>
            <a:spLocks/>
          </p:cNvSpPr>
          <p:nvPr/>
        </p:nvSpPr>
        <p:spPr bwMode="auto">
          <a:xfrm>
            <a:off x="3424518" y="636495"/>
            <a:ext cx="8032376" cy="1113474"/>
          </a:xfrm>
          <a:prstGeom prst="borderCallout2">
            <a:avLst>
              <a:gd name="adj1" fmla="val 49648"/>
              <a:gd name="adj2" fmla="val -484"/>
              <a:gd name="adj3" fmla="val 67076"/>
              <a:gd name="adj4" fmla="val -7969"/>
              <a:gd name="adj5" fmla="val 257759"/>
              <a:gd name="adj6" fmla="val 1540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들은 메서드 또는 생성자의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throws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실행에 의해 투척될 수 있고 메서드 또는 생성자 경계 외부로 전파 될 수있는 경우 메서드 또는 생성자의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throws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절에 선언되어야 한다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endParaRPr lang="ko-KR" altLang="en-US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05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63006B-39D7-47BD-84F5-2B88F080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5D17E3-38A7-4520-9C95-896E956A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RuntimeException </a:t>
            </a:r>
            <a:r>
              <a:rPr lang="ko-KR" altLang="en-US"/>
              <a:t>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5C9AD-6F94-475B-A067-39E782F0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006"/>
            <a:ext cx="12192000" cy="600092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851FD69A-B6E4-41AC-BE42-F29942E47557}"/>
              </a:ext>
            </a:extLst>
          </p:cNvPr>
          <p:cNvSpPr>
            <a:spLocks/>
          </p:cNvSpPr>
          <p:nvPr/>
        </p:nvSpPr>
        <p:spPr bwMode="auto">
          <a:xfrm>
            <a:off x="3397624" y="691007"/>
            <a:ext cx="8032376" cy="2231488"/>
          </a:xfrm>
          <a:prstGeom prst="borderCallout2">
            <a:avLst>
              <a:gd name="adj1" fmla="val 49648"/>
              <a:gd name="adj2" fmla="val -484"/>
              <a:gd name="adj3" fmla="val 73447"/>
              <a:gd name="adj4" fmla="val -6741"/>
              <a:gd name="adj5" fmla="val 255885"/>
              <a:gd name="adj6" fmla="val -7389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클래스는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JVM(Java Virtual Machine)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평범한 연산 동안 투척될 수 있는 예외들의 수퍼클래스이다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RuntimeException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클래스와 서브클래스들은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unchecked 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들 이다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unchecked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들은 메서드 또는 생성자의 실행에 의해 투척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될 수 있고 메서드 또는 생성자 경계 외부로 전파 될 수있는 경우 메서드 또는 생성자의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throws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절에서 선언할 필요는 없다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48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35D7A4-0B80-44B6-A01D-6219B47C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6856D-E285-4941-9AC4-B36FC18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IndexOutOfBoundsException </a:t>
            </a:r>
            <a:r>
              <a:rPr lang="ko-KR" altLang="en-US"/>
              <a:t>클래스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391F4B-67D6-4AB3-9E30-6E168DEB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923"/>
            <a:ext cx="12192000" cy="49741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A38389-1006-4026-8554-64284459A93F}"/>
              </a:ext>
            </a:extLst>
          </p:cNvPr>
          <p:cNvSpPr/>
          <p:nvPr/>
        </p:nvSpPr>
        <p:spPr>
          <a:xfrm>
            <a:off x="150268" y="3437964"/>
            <a:ext cx="2458462" cy="273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1A04F80-AE26-4460-9CCC-84952AF26718}"/>
              </a:ext>
            </a:extLst>
          </p:cNvPr>
          <p:cNvSpPr>
            <a:spLocks/>
          </p:cNvSpPr>
          <p:nvPr/>
        </p:nvSpPr>
        <p:spPr bwMode="auto">
          <a:xfrm>
            <a:off x="5638800" y="1353671"/>
            <a:ext cx="5791200" cy="1568824"/>
          </a:xfrm>
          <a:prstGeom prst="borderCallout2">
            <a:avLst>
              <a:gd name="adj1" fmla="val 51657"/>
              <a:gd name="adj2" fmla="val -871"/>
              <a:gd name="adj3" fmla="val 51351"/>
              <a:gd name="adj4" fmla="val -21911"/>
              <a:gd name="adj5" fmla="val 191673"/>
              <a:gd name="adj6" fmla="val -38664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몇몇 종류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string, vector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인덱스가 범위를 벗어났음을 나타내기 위해 발생하는 예외</a:t>
            </a:r>
          </a:p>
        </p:txBody>
      </p:sp>
    </p:spTree>
    <p:extLst>
      <p:ext uri="{BB962C8B-B14F-4D97-AF65-F5344CB8AC3E}">
        <p14:creationId xmlns:p14="http://schemas.microsoft.com/office/powerpoint/2010/main" val="191555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35D7A4-0B80-44B6-A01D-6219B47C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6856D-E285-4941-9AC4-B36FC18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ArrayIndexOutOfBoundsException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6F3F9-9E84-4599-9D85-C7F04CF9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970"/>
            <a:ext cx="12192000" cy="432006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1D417BBA-A5E4-49A7-AD39-8C11B1FABE83}"/>
              </a:ext>
            </a:extLst>
          </p:cNvPr>
          <p:cNvSpPr>
            <a:spLocks/>
          </p:cNvSpPr>
          <p:nvPr/>
        </p:nvSpPr>
        <p:spPr bwMode="auto">
          <a:xfrm>
            <a:off x="5638800" y="1353671"/>
            <a:ext cx="5791200" cy="1568824"/>
          </a:xfrm>
          <a:prstGeom prst="borderCallout2">
            <a:avLst>
              <a:gd name="adj1" fmla="val 51657"/>
              <a:gd name="adj2" fmla="val -871"/>
              <a:gd name="adj3" fmla="val 52494"/>
              <a:gd name="adj4" fmla="val -11385"/>
              <a:gd name="adj5" fmla="val 183673"/>
              <a:gd name="adj6" fmla="val -24731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배열에서 잘못된 인덱스 접근이 발생하였음을 나타내기 위해 발생한 예외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인덱스가 음수 또는 배열의 사이즈와 같거나 큰 경우 발생</a:t>
            </a:r>
          </a:p>
        </p:txBody>
      </p:sp>
    </p:spTree>
    <p:extLst>
      <p:ext uri="{BB962C8B-B14F-4D97-AF65-F5344CB8AC3E}">
        <p14:creationId xmlns:p14="http://schemas.microsoft.com/office/powerpoint/2010/main" val="407424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BB71F5F7-AE11-43D4-8EC4-A02C2F56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9E1C4-2293-4975-B6CA-2D40B347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/>
              <a:t>학습 배경</a:t>
            </a:r>
          </a:p>
          <a:p>
            <a:pPr lvl="1">
              <a:lnSpc>
                <a:spcPct val="120000"/>
              </a:lnSpc>
              <a:defRPr/>
            </a:pPr>
            <a:r>
              <a:rPr lang="ko-KR" altLang="en-US"/>
              <a:t>컴파일 오류는 문법적인 결함으로 발생하지만 실행 시간에도 다양한 원인으로 예상하지 못한 문제가 발생하여 프로그램이 잘못된 동작을 하거나 종료된다</a:t>
            </a:r>
            <a:r>
              <a:rPr lang="en-US" altLang="ko-KR"/>
              <a:t>. </a:t>
            </a:r>
          </a:p>
          <a:p>
            <a:pPr lvl="1">
              <a:lnSpc>
                <a:spcPct val="120000"/>
              </a:lnSpc>
              <a:defRPr/>
            </a:pPr>
            <a:r>
              <a:rPr lang="ko-KR" altLang="en-US"/>
              <a:t>실행시간에 발생하는 예외적인 상황을 예상하여</a:t>
            </a:r>
            <a:r>
              <a:rPr lang="en-US" altLang="ko-KR"/>
              <a:t>, </a:t>
            </a:r>
            <a:r>
              <a:rPr lang="ko-KR" altLang="en-US"/>
              <a:t>이를 처리한다면 프로그램의 신뢰성을 향상시킬 수 있다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/>
              <a:t>학습 목표</a:t>
            </a:r>
          </a:p>
          <a:p>
            <a:pPr lvl="1">
              <a:lnSpc>
                <a:spcPct val="120000"/>
              </a:lnSpc>
              <a:defRPr/>
            </a:pPr>
            <a:r>
              <a:rPr lang="ko-KR" altLang="en-US"/>
              <a:t>실행시간에 발생할 수 있는 예외적인 상황을 효율적으로 처리할 수 있는 방법에 대하여 알아보고</a:t>
            </a:r>
            <a:r>
              <a:rPr lang="en-US" altLang="ko-KR"/>
              <a:t>, </a:t>
            </a:r>
            <a:r>
              <a:rPr lang="ko-KR" altLang="en-US"/>
              <a:t>이를 수행함으로써 </a:t>
            </a:r>
            <a:r>
              <a:rPr lang="ko-KR" altLang="en-US" b="1"/>
              <a:t>신뢰성 높은 프로그램을 작성하는 능력</a:t>
            </a:r>
            <a:r>
              <a:rPr lang="ko-KR" altLang="en-US"/>
              <a:t>을 배양한다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316" name="슬라이드 번호 개체 틀 1">
            <a:extLst>
              <a:ext uri="{FF2B5EF4-FFF2-40B4-BE49-F238E27FC236}">
                <a16:creationId xmlns:a16="http://schemas.microsoft.com/office/drawing/2014/main" id="{6FF8B8CC-E484-4487-B4E2-FD61F928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57E5C2-A043-46AC-AB5F-DF95D91633FE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EECE8-D2E2-4F4F-A2C2-979DB7A3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exceptions project </a:t>
            </a:r>
            <a:r>
              <a:rPr lang="ko-KR" altLang="en-US"/>
              <a:t>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62C888-26C7-4CB7-A1ED-3F88E201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D7718-AD74-417A-A6D2-0FB7DE1CE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Intellij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새로운 프로젝트 생성</a:t>
            </a:r>
            <a:endParaRPr lang="en-US" altLang="ko-KR" dirty="0"/>
          </a:p>
          <a:p>
            <a:pPr lvl="1"/>
            <a:r>
              <a:rPr lang="en-US" altLang="ko-KR" dirty="0"/>
              <a:t>File &gt; New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</a:p>
          <a:p>
            <a:r>
              <a:rPr lang="en-US" altLang="ko-KR" dirty="0" err="1"/>
              <a:t>Intellij</a:t>
            </a:r>
            <a:r>
              <a:rPr lang="ko-KR" altLang="en-US" dirty="0"/>
              <a:t>에 새로운 패키지 생성</a:t>
            </a:r>
            <a:endParaRPr lang="en-US" altLang="ko-KR" dirty="0"/>
          </a:p>
          <a:p>
            <a:pPr lvl="1"/>
            <a:r>
              <a:rPr lang="ko-KR" altLang="en-US" dirty="0"/>
              <a:t>오른쪽 마우스 클릭 </a:t>
            </a:r>
            <a:r>
              <a:rPr lang="en-US" altLang="ko-KR" dirty="0"/>
              <a:t>- </a:t>
            </a:r>
            <a:r>
              <a:rPr lang="ko-KR" altLang="en-US" dirty="0"/>
              <a:t>패키지 선택</a:t>
            </a:r>
            <a:endParaRPr lang="en-US" altLang="ko-KR" dirty="0"/>
          </a:p>
          <a:p>
            <a:pPr lvl="2"/>
            <a:r>
              <a:rPr lang="en-US" altLang="ko-KR" dirty="0" err="1"/>
              <a:t>iducs.java.exceptions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046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8FB3B1D9-38B9-43F7-A25B-02988D94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F99571-5E1E-446B-A897-5A70543E3903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23554" name="제목 4">
            <a:extLst>
              <a:ext uri="{FF2B5EF4-FFF2-40B4-BE49-F238E27FC236}">
                <a16:creationId xmlns:a16="http://schemas.microsoft.com/office/drawing/2014/main" id="{C4630BAD-3A29-4315-B2AE-FA9EF30D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ArrayIndexOutOfBoundsExceptionTest.java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ADAE5-ACE4-46FE-BE7B-278CFAC9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652462"/>
            <a:ext cx="10077450" cy="5553075"/>
          </a:xfrm>
          <a:prstGeom prst="rect">
            <a:avLst/>
          </a:prstGeom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60BEBDD2-5EE0-4D0C-A35A-4871693B4E1A}"/>
              </a:ext>
            </a:extLst>
          </p:cNvPr>
          <p:cNvSpPr>
            <a:spLocks/>
          </p:cNvSpPr>
          <p:nvPr/>
        </p:nvSpPr>
        <p:spPr bwMode="auto">
          <a:xfrm>
            <a:off x="7799295" y="1972234"/>
            <a:ext cx="3012141" cy="1658471"/>
          </a:xfrm>
          <a:prstGeom prst="borderCallout2">
            <a:avLst>
              <a:gd name="adj1" fmla="val 51657"/>
              <a:gd name="adj2" fmla="val -871"/>
              <a:gd name="adj3" fmla="val 51351"/>
              <a:gd name="adj4" fmla="val -21911"/>
              <a:gd name="adj5" fmla="val 116085"/>
              <a:gd name="adj6" fmla="val -44152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인덱스 관련 예외가 발생하고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try ~ catch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문으로 지정한 오류메시지만 출력하도록 예외처리함 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E11F05AA-AB5A-4276-8400-AA50D53E7EC8}"/>
              </a:ext>
            </a:extLst>
          </p:cNvPr>
          <p:cNvSpPr>
            <a:spLocks/>
          </p:cNvSpPr>
          <p:nvPr/>
        </p:nvSpPr>
        <p:spPr bwMode="auto">
          <a:xfrm>
            <a:off x="7799294" y="3926541"/>
            <a:ext cx="3012141" cy="1425388"/>
          </a:xfrm>
          <a:prstGeom prst="borderCallout2">
            <a:avLst>
              <a:gd name="adj1" fmla="val 51657"/>
              <a:gd name="adj2" fmla="val -871"/>
              <a:gd name="adj3" fmla="val 51351"/>
              <a:gd name="adj4" fmla="val -21911"/>
              <a:gd name="adj5" fmla="val 108090"/>
              <a:gd name="adj6" fmla="val -77188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인덱스 관련 예외가 발생하고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JVM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처리함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스택 추적 정보를 출력하여 종료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679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21850-719C-47BD-BFBD-8F9F7F17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6806EE-9BB4-4BBE-9DFF-31B99627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5EB8F5-1A03-4A39-904A-42320F41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668"/>
            <a:ext cx="12192000" cy="44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7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146076-638F-4503-91CF-376C166D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A428E6-61F9-49AE-AB76-9A338124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ArithmeticExceptionTest.java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BE450-DF1C-499E-BE97-BB330D527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69"/>
          <a:stretch/>
        </p:blipFill>
        <p:spPr>
          <a:xfrm>
            <a:off x="696855" y="791924"/>
            <a:ext cx="10728723" cy="59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7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2759F0-91E5-46A1-B81F-7104568C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DE5BC3-9E3A-4D96-B878-3FBAF7D9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CF8379-8B7D-4F9C-B178-911C3F0C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521295"/>
            <a:ext cx="10287000" cy="2028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3753B-C570-4F50-BFB8-344674503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70"/>
          <a:stretch/>
        </p:blipFill>
        <p:spPr>
          <a:xfrm>
            <a:off x="658476" y="723202"/>
            <a:ext cx="10875048" cy="1668422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5635D163-94BD-4A66-A29C-6E0611332689}"/>
              </a:ext>
            </a:extLst>
          </p:cNvPr>
          <p:cNvSpPr>
            <a:spLocks/>
          </p:cNvSpPr>
          <p:nvPr/>
        </p:nvSpPr>
        <p:spPr bwMode="auto">
          <a:xfrm>
            <a:off x="3729318" y="2751788"/>
            <a:ext cx="3012141" cy="1368848"/>
          </a:xfrm>
          <a:prstGeom prst="borderCallout2">
            <a:avLst>
              <a:gd name="adj1" fmla="val 51657"/>
              <a:gd name="adj2" fmla="val -871"/>
              <a:gd name="adj3" fmla="val 48076"/>
              <a:gd name="adj4" fmla="val -7625"/>
              <a:gd name="adj5" fmla="val 173249"/>
              <a:gd name="adj6" fmla="val -26592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ArithmeticExcepiton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지정한 오류메시지만 출력하도록 예외처리하고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계속 실행함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C009506-8E5C-41F3-B320-9CA09191D265}"/>
              </a:ext>
            </a:extLst>
          </p:cNvPr>
          <p:cNvSpPr>
            <a:spLocks/>
          </p:cNvSpPr>
          <p:nvPr/>
        </p:nvSpPr>
        <p:spPr bwMode="auto">
          <a:xfrm>
            <a:off x="8341659" y="2713177"/>
            <a:ext cx="3012141" cy="1368848"/>
          </a:xfrm>
          <a:prstGeom prst="borderCallout2">
            <a:avLst>
              <a:gd name="adj1" fmla="val 51657"/>
              <a:gd name="adj2" fmla="val -871"/>
              <a:gd name="adj3" fmla="val 51351"/>
              <a:gd name="adj4" fmla="val -21911"/>
              <a:gd name="adj5" fmla="val 186347"/>
              <a:gd name="adj6" fmla="val -44449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ArithmeticExcepiton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JVM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처리하고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 종료함</a:t>
            </a:r>
          </a:p>
        </p:txBody>
      </p:sp>
    </p:spTree>
    <p:extLst>
      <p:ext uri="{BB962C8B-B14F-4D97-AF65-F5344CB8AC3E}">
        <p14:creationId xmlns:p14="http://schemas.microsoft.com/office/powerpoint/2010/main" val="59950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775D7B32-E3BC-43A3-B283-BED8925F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– </a:t>
            </a:r>
            <a:r>
              <a:rPr lang="en-US" altLang="ko-KR" sz="2800"/>
              <a:t>java.lang</a:t>
            </a:r>
            <a:r>
              <a:rPr lang="ko-KR" altLang="en-US" sz="2800"/>
              <a:t>에 포함된 예외</a:t>
            </a:r>
          </a:p>
        </p:txBody>
      </p:sp>
      <p:pic>
        <p:nvPicPr>
          <p:cNvPr id="24579" name="내용 개체 틀 6">
            <a:extLst>
              <a:ext uri="{FF2B5EF4-FFF2-40B4-BE49-F238E27FC236}">
                <a16:creationId xmlns:a16="http://schemas.microsoft.com/office/drawing/2014/main" id="{4822B51A-8174-406D-BF38-4C114E18E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3"/>
          <a:stretch>
            <a:fillRect/>
          </a:stretch>
        </p:blipFill>
        <p:spPr>
          <a:xfrm>
            <a:off x="1703388" y="1052514"/>
            <a:ext cx="8756650" cy="4321175"/>
          </a:xfrm>
        </p:spPr>
      </p:pic>
      <p:sp>
        <p:nvSpPr>
          <p:cNvPr id="24580" name="슬라이드 번호 개체 틀 1">
            <a:extLst>
              <a:ext uri="{FF2B5EF4-FFF2-40B4-BE49-F238E27FC236}">
                <a16:creationId xmlns:a16="http://schemas.microsoft.com/office/drawing/2014/main" id="{FD3C4C33-3B0B-42FA-994B-541ADC42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F0679-D4DC-448F-9A8F-C3AA8D0D5B0A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93F31D-ECE7-4916-A725-36A7D2F1A2F1}"/>
              </a:ext>
            </a:extLst>
          </p:cNvPr>
          <p:cNvSpPr/>
          <p:nvPr/>
        </p:nvSpPr>
        <p:spPr>
          <a:xfrm>
            <a:off x="1657351" y="3716339"/>
            <a:ext cx="8831263" cy="43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2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2">
            <a:extLst>
              <a:ext uri="{FF2B5EF4-FFF2-40B4-BE49-F238E27FC236}">
                <a16:creationId xmlns:a16="http://schemas.microsoft.com/office/drawing/2014/main" id="{FDDA9790-C0DB-4BB4-AE29-688AA35F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25603" name="슬라이드 번호 개체 틀 3">
            <a:extLst>
              <a:ext uri="{FF2B5EF4-FFF2-40B4-BE49-F238E27FC236}">
                <a16:creationId xmlns:a16="http://schemas.microsoft.com/office/drawing/2014/main" id="{E971E0BF-7287-4460-9154-128E6AFE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F2F073-8686-4090-9621-A213DAB61B14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pic>
        <p:nvPicPr>
          <p:cNvPr id="25604" name="내용 개체 틀 6">
            <a:extLst>
              <a:ext uri="{FF2B5EF4-FFF2-40B4-BE49-F238E27FC236}">
                <a16:creationId xmlns:a16="http://schemas.microsoft.com/office/drawing/2014/main" id="{F47AD2C9-FC4C-4B2F-B7FB-D18C80741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8" y="1052513"/>
            <a:ext cx="8793162" cy="424815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0BC50A-2934-44A9-BF71-6E07D6E57440}"/>
              </a:ext>
            </a:extLst>
          </p:cNvPr>
          <p:cNvSpPr/>
          <p:nvPr/>
        </p:nvSpPr>
        <p:spPr>
          <a:xfrm>
            <a:off x="1657351" y="3757613"/>
            <a:ext cx="8831263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9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0BC19B89-DEC9-4579-BB07-6BF4F119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– </a:t>
            </a:r>
            <a:r>
              <a:rPr lang="en-US" altLang="ko-KR" sz="2800"/>
              <a:t>java.lang</a:t>
            </a:r>
            <a:r>
              <a:rPr lang="ko-KR" altLang="en-US" sz="2800"/>
              <a:t>에 포함된 에러</a:t>
            </a:r>
          </a:p>
        </p:txBody>
      </p:sp>
      <p:pic>
        <p:nvPicPr>
          <p:cNvPr id="26627" name="내용 개체 틀 6">
            <a:extLst>
              <a:ext uri="{FF2B5EF4-FFF2-40B4-BE49-F238E27FC236}">
                <a16:creationId xmlns:a16="http://schemas.microsoft.com/office/drawing/2014/main" id="{E25760E2-A17D-4C43-864B-2E20DC9F3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4" b="23245"/>
          <a:stretch>
            <a:fillRect/>
          </a:stretch>
        </p:blipFill>
        <p:spPr>
          <a:xfrm>
            <a:off x="1703389" y="1052514"/>
            <a:ext cx="8855075" cy="4105275"/>
          </a:xfrm>
        </p:spPr>
      </p:pic>
      <p:sp>
        <p:nvSpPr>
          <p:cNvPr id="26628" name="슬라이드 번호 개체 틀 1">
            <a:extLst>
              <a:ext uri="{FF2B5EF4-FFF2-40B4-BE49-F238E27FC236}">
                <a16:creationId xmlns:a16="http://schemas.microsoft.com/office/drawing/2014/main" id="{F6DC9A97-4388-4901-A3F2-19970260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07531B-1846-46BD-BD67-AD151FC5D058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31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2">
            <a:extLst>
              <a:ext uri="{FF2B5EF4-FFF2-40B4-BE49-F238E27FC236}">
                <a16:creationId xmlns:a16="http://schemas.microsoft.com/office/drawing/2014/main" id="{257089C2-3748-492C-8931-2931133F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27651" name="슬라이드 번호 개체 틀 3">
            <a:extLst>
              <a:ext uri="{FF2B5EF4-FFF2-40B4-BE49-F238E27FC236}">
                <a16:creationId xmlns:a16="http://schemas.microsoft.com/office/drawing/2014/main" id="{EA089DE3-4316-4F5C-860E-11AD98D6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75A08C-D7FF-47EF-BE10-5AAAE9909047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pic>
        <p:nvPicPr>
          <p:cNvPr id="27652" name="내용 개체 틀 6">
            <a:extLst>
              <a:ext uri="{FF2B5EF4-FFF2-40B4-BE49-F238E27FC236}">
                <a16:creationId xmlns:a16="http://schemas.microsoft.com/office/drawing/2014/main" id="{47CA302E-10DC-4D22-9704-B9565AA9E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4"/>
          <a:stretch>
            <a:fillRect/>
          </a:stretch>
        </p:blipFill>
        <p:spPr>
          <a:xfrm>
            <a:off x="1708151" y="1127125"/>
            <a:ext cx="8767763" cy="3957638"/>
          </a:xfrm>
        </p:spPr>
      </p:pic>
    </p:spTree>
    <p:extLst>
      <p:ext uri="{BB962C8B-B14F-4D97-AF65-F5344CB8AC3E}">
        <p14:creationId xmlns:p14="http://schemas.microsoft.com/office/powerpoint/2010/main" val="380603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5A0444ED-1221-4ADD-9686-F22D2064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- </a:t>
            </a:r>
            <a:r>
              <a:rPr lang="en-US" altLang="ko-KR" sz="2800"/>
              <a:t>java.io</a:t>
            </a:r>
            <a:r>
              <a:rPr lang="ko-KR" altLang="en-US" sz="2800"/>
              <a:t>에 포함된 예외 및 에러</a:t>
            </a:r>
            <a:endParaRPr lang="ko-KR" altLang="en-US"/>
          </a:p>
        </p:txBody>
      </p:sp>
      <p:pic>
        <p:nvPicPr>
          <p:cNvPr id="28675" name="내용 개체 틀 4">
            <a:extLst>
              <a:ext uri="{FF2B5EF4-FFF2-40B4-BE49-F238E27FC236}">
                <a16:creationId xmlns:a16="http://schemas.microsoft.com/office/drawing/2014/main" id="{191918B2-ECFD-4EF4-A179-35370D36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1225" y="1052513"/>
            <a:ext cx="7829550" cy="5256212"/>
          </a:xfrm>
        </p:spPr>
      </p:pic>
      <p:sp>
        <p:nvSpPr>
          <p:cNvPr id="28676" name="슬라이드 번호 개체 틀 1">
            <a:extLst>
              <a:ext uri="{FF2B5EF4-FFF2-40B4-BE49-F238E27FC236}">
                <a16:creationId xmlns:a16="http://schemas.microsoft.com/office/drawing/2014/main" id="{238B3B4F-2BC1-4587-AB76-483FAF2A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FA12E7-3A32-4D9D-BAC7-62E36E088A93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2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540E4-7F25-47BA-8E8E-EC5ED92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09AD8-9E50-4B13-937A-343E3416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주요 용어</a:t>
            </a:r>
          </a:p>
          <a:p>
            <a:pPr lvl="1">
              <a:defRPr/>
            </a:pPr>
            <a:r>
              <a:rPr lang="en-US" altLang="ko-KR"/>
              <a:t>exception, error, throwing an exception, exception handling, try-catch-finally, try-with-resource, multi-catch, exception propagation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14D990-4229-4D3D-8605-96EABF49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354784-778E-4D88-AC37-2306E0E8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java.io.IOException</a:t>
            </a:r>
            <a:r>
              <a:rPr lang="ko-KR" altLang="en-US"/>
              <a:t> 클래스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BE8F07-179B-44DE-8B34-8BAD11C4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D1AE32E0-D1E7-4D1F-9014-0D2A41067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9" y="672937"/>
            <a:ext cx="12120283" cy="55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3F1C3D0-E166-485C-A32B-354906E0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47750"/>
            <a:ext cx="10058400" cy="47625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099314-8E23-418E-B085-573EFD4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2B3321-B742-4ACD-BD04-0FC7F185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CheckedExceptionTest.java</a:t>
            </a:r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3C0C468-08FB-44E0-904D-0D7FD85C4789}"/>
              </a:ext>
            </a:extLst>
          </p:cNvPr>
          <p:cNvSpPr>
            <a:spLocks/>
          </p:cNvSpPr>
          <p:nvPr/>
        </p:nvSpPr>
        <p:spPr bwMode="auto">
          <a:xfrm>
            <a:off x="8113059" y="3824801"/>
            <a:ext cx="3012141" cy="1368848"/>
          </a:xfrm>
          <a:prstGeom prst="borderCallout2">
            <a:avLst>
              <a:gd name="adj1" fmla="val 51657"/>
              <a:gd name="adj2" fmla="val -871"/>
              <a:gd name="adj3" fmla="val 51351"/>
              <a:gd name="adj4" fmla="val -47209"/>
              <a:gd name="adj5" fmla="val 20655"/>
              <a:gd name="adj6" fmla="val -139389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IOException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으로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처리하지 않은 경우 컴파일 오류 발생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648135-1BD1-43A6-9DC8-5BC62512C750}"/>
              </a:ext>
            </a:extLst>
          </p:cNvPr>
          <p:cNvCxnSpPr>
            <a:cxnSpLocks/>
          </p:cNvCxnSpPr>
          <p:nvPr/>
        </p:nvCxnSpPr>
        <p:spPr>
          <a:xfrm flipH="1" flipV="1">
            <a:off x="3527612" y="4294096"/>
            <a:ext cx="3299011" cy="21513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4BA8746-7421-44D0-8858-9451BF3A4420}"/>
              </a:ext>
            </a:extLst>
          </p:cNvPr>
          <p:cNvCxnSpPr>
            <a:cxnSpLocks/>
          </p:cNvCxnSpPr>
          <p:nvPr/>
        </p:nvCxnSpPr>
        <p:spPr>
          <a:xfrm flipH="1">
            <a:off x="2761129" y="4509225"/>
            <a:ext cx="3881718" cy="68442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F00BD2-0101-4357-A628-EF24DC3982E4}"/>
              </a:ext>
            </a:extLst>
          </p:cNvPr>
          <p:cNvCxnSpPr>
            <a:cxnSpLocks/>
          </p:cNvCxnSpPr>
          <p:nvPr/>
        </p:nvCxnSpPr>
        <p:spPr>
          <a:xfrm flipH="1">
            <a:off x="4890248" y="4509224"/>
            <a:ext cx="1662952" cy="65038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FA972D-6008-43F1-ABAC-EC13014C6518}"/>
              </a:ext>
            </a:extLst>
          </p:cNvPr>
          <p:cNvCxnSpPr>
            <a:cxnSpLocks/>
          </p:cNvCxnSpPr>
          <p:nvPr/>
        </p:nvCxnSpPr>
        <p:spPr>
          <a:xfrm>
            <a:off x="6562165" y="4509225"/>
            <a:ext cx="394447" cy="56986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AC33FE-014E-41A3-ADEA-22DA121F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062037"/>
            <a:ext cx="10096500" cy="47339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099314-8E23-418E-B085-573EFD4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2B3321-B742-4ACD-BD04-0FC7F185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3C0C468-08FB-44E0-904D-0D7FD85C4789}"/>
              </a:ext>
            </a:extLst>
          </p:cNvPr>
          <p:cNvSpPr>
            <a:spLocks/>
          </p:cNvSpPr>
          <p:nvPr/>
        </p:nvSpPr>
        <p:spPr bwMode="auto">
          <a:xfrm>
            <a:off x="8006696" y="3164034"/>
            <a:ext cx="3975754" cy="3258991"/>
          </a:xfrm>
          <a:prstGeom prst="borderCallout2">
            <a:avLst>
              <a:gd name="adj1" fmla="val 28943"/>
              <a:gd name="adj2" fmla="val -871"/>
              <a:gd name="adj3" fmla="val 28596"/>
              <a:gd name="adj4" fmla="val -89866"/>
              <a:gd name="adj5" fmla="val 45650"/>
              <a:gd name="adj6" fmla="val -107771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marL="342900" indent="-342900" latinLnBrk="0">
              <a:spcBef>
                <a:spcPct val="0"/>
              </a:spcBef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IOException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exception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으로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예외처리를 하여 컴파일 오류 발생하지 않음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배열을 사용하므로 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ArrayIndexOutOfBoundsException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발생할 수 있어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예외 처리가 가능하지만</a:t>
            </a: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unchecked 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이므로 컴파일 오류는 발생하지 않음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latinLnBrk="0">
              <a:spcBef>
                <a:spcPct val="0"/>
              </a:spcBef>
            </a:pPr>
            <a:endParaRPr lang="ko-KR" altLang="en-US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048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A1A44-07DE-482B-A847-60A9E6C1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D6392F-C685-4383-A099-D7F9C499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D1581-9B2F-4EDD-AE4D-77399BC0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850848"/>
            <a:ext cx="4114800" cy="226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E09A79-6B56-4AC6-AAD8-EC5A398A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429000"/>
            <a:ext cx="11363325" cy="3028950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1B4F695-21CA-4C6F-80B7-906A73834B77}"/>
              </a:ext>
            </a:extLst>
          </p:cNvPr>
          <p:cNvSpPr>
            <a:spLocks/>
          </p:cNvSpPr>
          <p:nvPr/>
        </p:nvSpPr>
        <p:spPr bwMode="auto">
          <a:xfrm>
            <a:off x="4812088" y="877759"/>
            <a:ext cx="3569912" cy="726923"/>
          </a:xfrm>
          <a:prstGeom prst="borderCallout2">
            <a:avLst>
              <a:gd name="adj1" fmla="val 51657"/>
              <a:gd name="adj2" fmla="val -871"/>
              <a:gd name="adj3" fmla="val 46572"/>
              <a:gd name="adj4" fmla="val -33816"/>
              <a:gd name="adj5" fmla="val 57899"/>
              <a:gd name="adj6" fmla="val -99526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자리 정수 입력 후 엔터 정상적인 입력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F351DB6-9230-4562-AF8F-35425C0D9000}"/>
              </a:ext>
            </a:extLst>
          </p:cNvPr>
          <p:cNvSpPr>
            <a:spLocks/>
          </p:cNvSpPr>
          <p:nvPr/>
        </p:nvSpPr>
        <p:spPr bwMode="auto">
          <a:xfrm>
            <a:off x="6156794" y="2390875"/>
            <a:ext cx="5197006" cy="726923"/>
          </a:xfrm>
          <a:prstGeom prst="borderCallout2">
            <a:avLst>
              <a:gd name="adj1" fmla="val 51657"/>
              <a:gd name="adj2" fmla="val -871"/>
              <a:gd name="adj3" fmla="val 52738"/>
              <a:gd name="adj4" fmla="val -33518"/>
              <a:gd name="adj5" fmla="val 191090"/>
              <a:gd name="adj6" fmla="val -92126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자리 정수 입력 후 엔터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ArrayIndexOutOfBoundsException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245919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D7C9D3-1A9D-43A3-8C94-EB17C772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57B0CC-3946-416D-A888-C7FBD6E9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AE486-3A4B-4128-9991-F0E0BE9C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704850"/>
            <a:ext cx="8886825" cy="54483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E232441A-44FF-497D-93AE-58D9CB91A0F5}"/>
              </a:ext>
            </a:extLst>
          </p:cNvPr>
          <p:cNvSpPr>
            <a:spLocks/>
          </p:cNvSpPr>
          <p:nvPr/>
        </p:nvSpPr>
        <p:spPr bwMode="auto">
          <a:xfrm>
            <a:off x="6156794" y="2052919"/>
            <a:ext cx="5197006" cy="1064880"/>
          </a:xfrm>
          <a:prstGeom prst="borderCallout2">
            <a:avLst>
              <a:gd name="adj1" fmla="val 51657"/>
              <a:gd name="adj2" fmla="val -871"/>
              <a:gd name="adj3" fmla="val 46572"/>
              <a:gd name="adj4" fmla="val -19891"/>
              <a:gd name="adj5" fmla="val -34349"/>
              <a:gd name="adj6" fmla="val -32787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ArrayIndexOutOfBoundsException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예외 처리 추가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자리 정수 입력 후 엔터 입력해도 정상 종료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None/>
            </a:pP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None/>
            </a:pP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877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B087D05F-BFE1-4E90-B378-4517C297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 발생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AA5365-5671-497C-AF13-F95042E4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정의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예외가 일어나는 것</a:t>
            </a:r>
          </a:p>
          <a:p>
            <a:pPr>
              <a:defRPr/>
            </a:pPr>
            <a:r>
              <a:rPr lang="ko-KR" altLang="en-US"/>
              <a:t>종류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시스템에 의해 묵시적으로 발생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대상 </a:t>
            </a:r>
            <a:r>
              <a:rPr lang="en-US" altLang="ko-KR"/>
              <a:t>: </a:t>
            </a:r>
            <a:r>
              <a:rPr lang="ko-KR" altLang="en-US"/>
              <a:t>시스템 정의 예외</a:t>
            </a:r>
          </a:p>
          <a:p>
            <a:pPr lvl="1">
              <a:defRPr/>
            </a:pPr>
            <a:r>
              <a:rPr lang="ko-KR" altLang="en-US"/>
              <a:t>프로그래머에 의해 명시적으로 발생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대상 </a:t>
            </a:r>
            <a:r>
              <a:rPr lang="en-US" altLang="ko-KR"/>
              <a:t>: </a:t>
            </a:r>
            <a:r>
              <a:rPr lang="ko-KR" altLang="en-US"/>
              <a:t>프로그래머 정의 예외뿐 아니라 시스템 정의 예외도 가능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throw </a:t>
            </a:r>
            <a:r>
              <a:rPr lang="ko-KR" altLang="en-US"/>
              <a:t>문 사용</a:t>
            </a:r>
          </a:p>
        </p:txBody>
      </p:sp>
      <p:sp>
        <p:nvSpPr>
          <p:cNvPr id="38916" name="슬라이드 번호 개체 틀 1">
            <a:extLst>
              <a:ext uri="{FF2B5EF4-FFF2-40B4-BE49-F238E27FC236}">
                <a16:creationId xmlns:a16="http://schemas.microsoft.com/office/drawing/2014/main" id="{E9337D8A-4B44-4B99-918B-7D1B614F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F8310-54CB-4263-A66E-4CED5D45D07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5B5569-D149-4F1B-A9CD-494C09987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/>
              <a:t>throw </a:t>
            </a:r>
            <a:r>
              <a:rPr lang="ko-KR" altLang="en-US"/>
              <a:t>문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형식 </a:t>
            </a:r>
            <a:r>
              <a:rPr lang="en-US" altLang="ko-KR"/>
              <a:t>: throw </a:t>
            </a:r>
            <a:r>
              <a:rPr lang="en-US" altLang="ko-KR" err="1"/>
              <a:t>ThrowableObject</a:t>
            </a:r>
            <a:r>
              <a:rPr lang="en-US" altLang="ko-KR"/>
              <a:t>; </a:t>
            </a:r>
          </a:p>
          <a:p>
            <a:pPr lvl="3">
              <a:defRPr/>
            </a:pPr>
            <a:r>
              <a:rPr lang="en-US" altLang="ko-KR" err="1"/>
              <a:t>ThrowableObject</a:t>
            </a:r>
            <a:r>
              <a:rPr lang="ko-KR" altLang="en-US"/>
              <a:t>는 </a:t>
            </a:r>
            <a:r>
              <a:rPr lang="en-US" altLang="ko-KR" err="1"/>
              <a:t>Throwable</a:t>
            </a:r>
            <a:r>
              <a:rPr lang="en-US" altLang="ko-KR"/>
              <a:t> </a:t>
            </a:r>
            <a:r>
              <a:rPr lang="ko-KR" altLang="en-US"/>
              <a:t>클래스나 그의 서브 클래스로 부터 생성된 객체를 의미한다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ko-KR" altLang="en-US"/>
              <a:t>역할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프로그래머가 정의한 예외뿐 아니라 시스템 정의 예외를 발생할 수 있다</a:t>
            </a:r>
          </a:p>
        </p:txBody>
      </p:sp>
      <p:sp>
        <p:nvSpPr>
          <p:cNvPr id="39939" name="제목 2">
            <a:extLst>
              <a:ext uri="{FF2B5EF4-FFF2-40B4-BE49-F238E27FC236}">
                <a16:creationId xmlns:a16="http://schemas.microsoft.com/office/drawing/2014/main" id="{799035D0-24D6-4542-B7EE-D98FB6D6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AA58C7A-74DE-4821-95A1-C6E0FA0D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254BE5-89D6-456C-9DC9-7FA2AD91575A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E1D78F74-2D65-4F9D-93CC-5F85B35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6E8A2-1AE7-4145-BAFF-5643696F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en-US"/>
              <a:t>새로운 예외 클래스 정의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형식 </a:t>
            </a:r>
            <a:br>
              <a:rPr lang="en-US" altLang="ko-KR"/>
            </a:br>
            <a:r>
              <a:rPr lang="en-US" altLang="ko-KR"/>
              <a:t>class </a:t>
            </a:r>
            <a:r>
              <a:rPr lang="en-US" altLang="ko-KR" err="1"/>
              <a:t>NewException</a:t>
            </a:r>
            <a:r>
              <a:rPr lang="en-US" altLang="ko-KR"/>
              <a:t> extends Exception {</a:t>
            </a:r>
            <a:br>
              <a:rPr lang="en-US" altLang="ko-KR"/>
            </a:br>
            <a:r>
              <a:rPr lang="en-US" altLang="ko-KR"/>
              <a:t>	  public </a:t>
            </a:r>
            <a:r>
              <a:rPr lang="en-US" altLang="ko-KR" err="1"/>
              <a:t>NewException</a:t>
            </a:r>
            <a:r>
              <a:rPr lang="en-US" altLang="ko-KR"/>
              <a:t>(String message) {</a:t>
            </a:r>
            <a:br>
              <a:rPr lang="en-US" altLang="ko-KR"/>
            </a:br>
            <a:r>
              <a:rPr lang="en-US" altLang="ko-KR"/>
              <a:t>		super(message);</a:t>
            </a:r>
            <a:br>
              <a:rPr lang="en-US" altLang="ko-KR"/>
            </a:br>
            <a:r>
              <a:rPr lang="en-US" altLang="ko-KR"/>
              <a:t>	  }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pPr lvl="1">
              <a:defRPr/>
            </a:pPr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2">
              <a:defRPr/>
            </a:pPr>
            <a:r>
              <a:rPr lang="en-US" altLang="ko-KR"/>
              <a:t>class </a:t>
            </a:r>
            <a:r>
              <a:rPr lang="en-US" altLang="ko-KR" err="1"/>
              <a:t>DivZero</a:t>
            </a:r>
            <a:r>
              <a:rPr lang="en-US" altLang="ko-KR"/>
              <a:t> extends Exception {</a:t>
            </a:r>
            <a:br>
              <a:rPr lang="en-US" altLang="ko-KR"/>
            </a:br>
            <a:r>
              <a:rPr lang="en-US" altLang="ko-KR"/>
              <a:t>	public </a:t>
            </a:r>
            <a:r>
              <a:rPr lang="en-US" altLang="ko-KR" err="1"/>
              <a:t>DivZero</a:t>
            </a:r>
            <a:r>
              <a:rPr lang="en-US" altLang="ko-KR"/>
              <a:t>(String </a:t>
            </a:r>
            <a:r>
              <a:rPr lang="en-US" altLang="ko-KR" err="1"/>
              <a:t>msg</a:t>
            </a:r>
            <a:r>
              <a:rPr lang="en-US" altLang="ko-KR"/>
              <a:t>, Throwable cause) {</a:t>
            </a:r>
            <a:br>
              <a:rPr lang="en-US" altLang="ko-KR"/>
            </a:br>
            <a:r>
              <a:rPr lang="en-US" altLang="ko-KR"/>
              <a:t>		super(</a:t>
            </a:r>
            <a:r>
              <a:rPr lang="en-US" altLang="ko-KR" err="1"/>
              <a:t>msg</a:t>
            </a:r>
            <a:r>
              <a:rPr lang="en-US" altLang="ko-KR"/>
              <a:t>, cause);</a:t>
            </a:r>
            <a:br>
              <a:rPr lang="en-US" altLang="ko-KR"/>
            </a:br>
            <a:r>
              <a:rPr lang="en-US" altLang="ko-KR"/>
              <a:t>	}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pPr lvl="1">
              <a:defRPr/>
            </a:pPr>
            <a:r>
              <a:rPr lang="ko-KR" altLang="en-US"/>
              <a:t>주의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메소드 재정의할 때 </a:t>
            </a: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40964" name="슬라이드 번호 개체 틀 1">
            <a:extLst>
              <a:ext uri="{FF2B5EF4-FFF2-40B4-BE49-F238E27FC236}">
                <a16:creationId xmlns:a16="http://schemas.microsoft.com/office/drawing/2014/main" id="{EE8982DD-1FC8-48BF-B383-E740F8C4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30C2B0-4EFE-44AB-968E-B135C5BBFBD5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C90CC31C-2DEF-4C5D-95C0-7027B7BD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- </a:t>
            </a:r>
            <a:r>
              <a:rPr lang="en-US" altLang="ko-KR" sz="2800"/>
              <a:t>java.lang.Exception </a:t>
            </a:r>
            <a:r>
              <a:rPr lang="ko-KR" altLang="en-US" sz="2800"/>
              <a:t>클래스</a:t>
            </a:r>
            <a:endParaRPr lang="ko-KR" altLang="en-US"/>
          </a:p>
        </p:txBody>
      </p:sp>
      <p:pic>
        <p:nvPicPr>
          <p:cNvPr id="41987" name="내용 개체 틀 4">
            <a:extLst>
              <a:ext uri="{FF2B5EF4-FFF2-40B4-BE49-F238E27FC236}">
                <a16:creationId xmlns:a16="http://schemas.microsoft.com/office/drawing/2014/main" id="{912D6085-D95C-4F79-9BF7-681BF473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9" y="1341439"/>
            <a:ext cx="8428037" cy="2636837"/>
          </a:xfrm>
        </p:spPr>
      </p:pic>
      <p:pic>
        <p:nvPicPr>
          <p:cNvPr id="41988" name="그림 5">
            <a:extLst>
              <a:ext uri="{FF2B5EF4-FFF2-40B4-BE49-F238E27FC236}">
                <a16:creationId xmlns:a16="http://schemas.microsoft.com/office/drawing/2014/main" id="{6E92DB7B-E120-4449-A1E7-DC3AAF84C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4073526"/>
            <a:ext cx="8429625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슬라이드 번호 개체 틀 1">
            <a:extLst>
              <a:ext uri="{FF2B5EF4-FFF2-40B4-BE49-F238E27FC236}">
                <a16:creationId xmlns:a16="http://schemas.microsoft.com/office/drawing/2014/main" id="{28A998DF-62F9-41DB-9AAC-D1C21736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889DE9-3738-425F-A1B7-1AD672CBFE17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3C4142EC-037A-4F2A-9326-9F598C63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860301-B4DF-4745-B0FA-F3A4DA5DA9B9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43010" name="제목 2">
            <a:extLst>
              <a:ext uri="{FF2B5EF4-FFF2-40B4-BE49-F238E27FC236}">
                <a16:creationId xmlns:a16="http://schemas.microsoft.com/office/drawing/2014/main" id="{8BF60CDC-100D-4BCA-8DDF-4F1AD3C3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D5B00C-D151-4DCD-BF2E-F91DEE34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690562"/>
            <a:ext cx="10077450" cy="5476875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C74A7454-516D-44D9-999D-5666359D5E6D}"/>
              </a:ext>
            </a:extLst>
          </p:cNvPr>
          <p:cNvSpPr>
            <a:spLocks/>
          </p:cNvSpPr>
          <p:nvPr/>
        </p:nvSpPr>
        <p:spPr bwMode="auto">
          <a:xfrm>
            <a:off x="6156794" y="4213412"/>
            <a:ext cx="5197006" cy="1064880"/>
          </a:xfrm>
          <a:prstGeom prst="borderCallout2">
            <a:avLst>
              <a:gd name="adj1" fmla="val 10406"/>
              <a:gd name="adj2" fmla="val -526"/>
              <a:gd name="adj3" fmla="val 8688"/>
              <a:gd name="adj4" fmla="val -22133"/>
              <a:gd name="adj5" fmla="val 40575"/>
              <a:gd name="adj6" fmla="val -76601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정의 예외 클래스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None/>
            </a:pPr>
            <a:r>
              <a:rPr lang="en-US" altLang="ko-KR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Exception </a:t>
            </a:r>
            <a:r>
              <a:rPr lang="ko-KR" altLang="en-US" sz="20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클래스로 부터 상속</a:t>
            </a: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C34A5541-6129-475A-A522-BC3031D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CCF5F-8E15-4E38-A3C3-650D3185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학습 목차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예외의 정의</a:t>
            </a:r>
            <a:r>
              <a:rPr lang="en-US" altLang="ko-KR"/>
              <a:t>, </a:t>
            </a:r>
            <a:r>
              <a:rPr lang="ko-KR" altLang="en-US"/>
              <a:t>발생 원인</a:t>
            </a:r>
            <a:r>
              <a:rPr lang="en-US" altLang="ko-KR"/>
              <a:t>, </a:t>
            </a:r>
            <a:r>
              <a:rPr lang="ko-KR" altLang="en-US"/>
              <a:t>종류에 대하여 알아본다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 발생의 정의와 사용자 예외 정의에 대하여 알아본다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ko-KR" altLang="en-US"/>
              <a:t>예외 처리의 의미와 특징</a:t>
            </a:r>
            <a:r>
              <a:rPr lang="en-US" altLang="ko-KR"/>
              <a:t>, </a:t>
            </a:r>
            <a:r>
              <a:rPr lang="ko-KR" altLang="en-US"/>
              <a:t>방법에 대하여 알아본다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ko-KR" altLang="en-US"/>
              <a:t>예외 처리와 예외</a:t>
            </a:r>
            <a:r>
              <a:rPr lang="en-US" altLang="ko-KR"/>
              <a:t> </a:t>
            </a:r>
            <a:r>
              <a:rPr lang="ko-KR" altLang="en-US"/>
              <a:t>전파에 대하여 알아본다</a:t>
            </a:r>
            <a:r>
              <a:rPr lang="en-US" altLang="ko-KR"/>
              <a:t>.</a:t>
            </a:r>
          </a:p>
        </p:txBody>
      </p:sp>
      <p:sp>
        <p:nvSpPr>
          <p:cNvPr id="14340" name="슬라이드 번호 개체 틀 1">
            <a:extLst>
              <a:ext uri="{FF2B5EF4-FFF2-40B4-BE49-F238E27FC236}">
                <a16:creationId xmlns:a16="http://schemas.microsoft.com/office/drawing/2014/main" id="{74A8A5EB-15DF-446F-B47B-FBB7AFF1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ECCB83-BB8B-4D23-B9C6-7A83535E4AA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507573-2A61-4BAC-BB80-0E06334F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C8C65-C45B-45AC-9F0B-FEBA2587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2E5F7-970C-485C-81F2-7306E240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3606333"/>
            <a:ext cx="7810500" cy="1743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505BCF-111E-47F6-8866-28CB8D6F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10379"/>
            <a:ext cx="7772400" cy="1276350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606FEFA-AFD3-4A2D-86A1-1FE212ADD975}"/>
              </a:ext>
            </a:extLst>
          </p:cNvPr>
          <p:cNvSpPr>
            <a:spLocks/>
          </p:cNvSpPr>
          <p:nvPr/>
        </p:nvSpPr>
        <p:spPr bwMode="auto">
          <a:xfrm>
            <a:off x="3612777" y="5863835"/>
            <a:ext cx="7987552" cy="365125"/>
          </a:xfrm>
          <a:prstGeom prst="borderCallout2">
            <a:avLst>
              <a:gd name="adj1" fmla="val 5495"/>
              <a:gd name="adj2" fmla="val 9463"/>
              <a:gd name="adj3" fmla="val -156584"/>
              <a:gd name="adj4" fmla="val 9401"/>
              <a:gd name="adj5" fmla="val -427684"/>
              <a:gd name="adj6" fmla="val 12788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endParaRPr lang="en-US" altLang="ko-KR" sz="2000" b="1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93D5B5B-D0D7-4187-9BE4-8A7EA190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777" y="5863836"/>
            <a:ext cx="7987552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throw new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DivZero(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젯수는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0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이면 예외 발생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new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Arithmetic</a:t>
            </a:r>
            <a:r>
              <a:rPr lang="en-US" altLang="ko-KR" sz="1600">
                <a:solidFill>
                  <a:srgbClr val="A9B7C6"/>
                </a:solidFill>
                <a:latin typeface="Arial Unicode MS"/>
                <a:ea typeface="JetBrains Mono"/>
              </a:rPr>
              <a:t>Exception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 By Zero"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1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F40D7043-16F1-4B7B-A347-9F4AF076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33057F-F74E-47DB-B0A8-652E794F3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정의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예외가 발생하여도 안전한 종료를 수행하거나 또는 프로그램의 실행을 계속하도록 발생한 예외를 처리하는 행위</a:t>
            </a:r>
            <a:endParaRPr lang="en-US" altLang="ko-KR"/>
          </a:p>
          <a:p>
            <a:pPr>
              <a:defRPr/>
            </a:pPr>
            <a:r>
              <a:rPr lang="ko-KR" altLang="en-US"/>
              <a:t>장점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에러 처리를 위한 별개의 통로를 제공하여 안전한 프로그램 작성이 가능함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응용 프로그램의 신뢰성을 높일 수 있고</a:t>
            </a:r>
            <a:r>
              <a:rPr lang="en-US" altLang="ko-KR"/>
              <a:t>, </a:t>
            </a:r>
            <a:r>
              <a:rPr lang="ko-KR" altLang="en-US"/>
              <a:t>예외 검색과 처리를 위한 프로그램 코드를 소스에 간결하게 삽입할 수 있음</a:t>
            </a:r>
            <a:endParaRPr lang="en-US" altLang="ko-KR"/>
          </a:p>
        </p:txBody>
      </p:sp>
      <p:sp>
        <p:nvSpPr>
          <p:cNvPr id="44036" name="슬라이드 번호 개체 틀 1">
            <a:extLst>
              <a:ext uri="{FF2B5EF4-FFF2-40B4-BE49-F238E27FC236}">
                <a16:creationId xmlns:a16="http://schemas.microsoft.com/office/drawing/2014/main" id="{7C412EF7-1701-4FA4-8E01-1434D44D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B20BEB-D43E-4691-AA3D-B8E94E334B51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9F140A19-393B-4AAE-A444-689C343C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0F7FA-0595-4475-B113-A49F8DEE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예외 처리 방법</a:t>
            </a:r>
          </a:p>
          <a:p>
            <a:pPr lvl="1">
              <a:defRPr/>
            </a:pPr>
            <a:r>
              <a:rPr lang="en-US" altLang="ko-KR"/>
              <a:t>try-catch-finally </a:t>
            </a:r>
          </a:p>
          <a:p>
            <a:pPr lvl="2">
              <a:defRPr/>
            </a:pPr>
            <a:r>
              <a:rPr lang="ko-KR" altLang="en-US"/>
              <a:t>예외가 발생할 수 있는 모든 위치에 사용할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try-with-resource</a:t>
            </a:r>
          </a:p>
          <a:p>
            <a:pPr lvl="2">
              <a:defRPr/>
            </a:pPr>
            <a:r>
              <a:rPr lang="ko-KR" altLang="en-US" err="1"/>
              <a:t>닫아야하는</a:t>
            </a:r>
            <a:r>
              <a:rPr lang="ko-KR" altLang="en-US"/>
              <a:t> 자원</a:t>
            </a:r>
            <a:r>
              <a:rPr lang="en-US" altLang="ko-KR"/>
              <a:t>(</a:t>
            </a:r>
            <a:r>
              <a:rPr lang="ko-KR" altLang="en-US"/>
              <a:t>예를 들면 </a:t>
            </a:r>
            <a:r>
              <a:rPr lang="ko-KR" altLang="en-US" err="1"/>
              <a:t>스트림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을 사용하는 경우에 활용함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exception propagation(</a:t>
            </a:r>
            <a:r>
              <a:rPr lang="ko-KR" altLang="en-US"/>
              <a:t>예외 전파</a:t>
            </a:r>
            <a:r>
              <a:rPr lang="en-US" altLang="ko-KR"/>
              <a:t>)</a:t>
            </a:r>
            <a:r>
              <a:rPr lang="ko-KR" altLang="en-US"/>
              <a:t>를 이용한 처리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메소드 호출 </a:t>
            </a:r>
            <a:r>
              <a:rPr lang="ko-KR" altLang="en-US" err="1"/>
              <a:t>스택을</a:t>
            </a:r>
            <a:r>
              <a:rPr lang="ko-KR" altLang="en-US"/>
              <a:t> 이용해서 런타임 시스템이 적절한</a:t>
            </a:r>
            <a:r>
              <a:rPr lang="en-US" altLang="ko-KR"/>
              <a:t>(appropriate) </a:t>
            </a:r>
            <a:r>
              <a:rPr lang="ko-KR" altLang="en-US"/>
              <a:t>예외 처리기에 전달한다</a:t>
            </a:r>
            <a:r>
              <a:rPr lang="en-US" altLang="ko-KR"/>
              <a:t>.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전파를 위해서 전파 경로를 설정해야 한다</a:t>
            </a:r>
            <a:r>
              <a:rPr lang="en-US" altLang="ko-KR"/>
              <a:t>.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45060" name="슬라이드 번호 개체 틀 1">
            <a:extLst>
              <a:ext uri="{FF2B5EF4-FFF2-40B4-BE49-F238E27FC236}">
                <a16:creationId xmlns:a16="http://schemas.microsoft.com/office/drawing/2014/main" id="{4E190098-9780-4967-86F7-F4B13005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7DC537-76B7-4DD7-8493-AF8EB0BD814B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809E5355-E4E7-4DC4-9840-4C4076C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- </a:t>
            </a:r>
            <a:r>
              <a:rPr lang="en-US" altLang="ko-KR" sz="2800"/>
              <a:t>try ~ catch ~ finally </a:t>
            </a:r>
            <a:r>
              <a:rPr lang="ko-KR" altLang="en-US" sz="280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4F7DE-530F-4290-87CC-5EAD55DA2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/>
              <a:t>try ~ catch ~ finally 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ko-KR" altLang="en-US"/>
              <a:t>형식</a:t>
            </a:r>
            <a:br>
              <a:rPr lang="en-US" altLang="ko-KR"/>
            </a:br>
            <a:r>
              <a:rPr lang="en-US" altLang="ko-KR"/>
              <a:t>try {</a:t>
            </a:r>
            <a:br>
              <a:rPr lang="en-US" altLang="ko-KR"/>
            </a:br>
            <a:r>
              <a:rPr lang="en-US" altLang="ko-KR"/>
              <a:t>    // </a:t>
            </a:r>
            <a:r>
              <a:rPr lang="ko-KR" altLang="en-US"/>
              <a:t>예외 검사  </a:t>
            </a:r>
            <a:r>
              <a:rPr lang="en-US" altLang="ko-KR"/>
              <a:t>…</a:t>
            </a:r>
            <a:br>
              <a:rPr lang="en-US" altLang="ko-KR"/>
            </a:br>
            <a:r>
              <a:rPr lang="en-US" altLang="ko-KR"/>
              <a:t>} catch (ExceptionType1 e1) {</a:t>
            </a:r>
            <a:br>
              <a:rPr lang="en-US" altLang="ko-KR"/>
            </a:br>
            <a:r>
              <a:rPr lang="en-US" altLang="ko-KR"/>
              <a:t>    // …</a:t>
            </a:r>
            <a:br>
              <a:rPr lang="en-US" altLang="ko-KR"/>
            </a:br>
            <a:r>
              <a:rPr lang="en-US" altLang="ko-KR"/>
              <a:t>} catch (ExceptionType2 e2) {</a:t>
            </a:r>
            <a:br>
              <a:rPr lang="en-US" altLang="ko-KR"/>
            </a:br>
            <a:r>
              <a:rPr lang="en-US" altLang="ko-KR"/>
              <a:t>    // …</a:t>
            </a:r>
            <a:br>
              <a:rPr lang="en-US" altLang="ko-KR"/>
            </a:br>
            <a:r>
              <a:rPr lang="en-US" altLang="ko-KR"/>
              <a:t>} finally {  </a:t>
            </a:r>
            <a:br>
              <a:rPr lang="en-US" altLang="ko-KR"/>
            </a:br>
            <a:r>
              <a:rPr lang="en-US" altLang="ko-KR"/>
              <a:t>	  // </a:t>
            </a:r>
            <a:r>
              <a:rPr lang="ko-KR" altLang="en-US"/>
              <a:t>반드시 실행해야 할 것이 있는 경우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/>
              <a:t>// </a:t>
            </a:r>
            <a:r>
              <a:rPr lang="ko-KR" altLang="en-US"/>
              <a:t>자원 해제</a:t>
            </a:r>
            <a:r>
              <a:rPr lang="en-US" altLang="ko-KR"/>
              <a:t>, </a:t>
            </a:r>
            <a:r>
              <a:rPr lang="ko-KR" altLang="en-US"/>
              <a:t>파일 닫기</a:t>
            </a:r>
            <a:r>
              <a:rPr lang="en-US" altLang="ko-KR"/>
              <a:t> </a:t>
            </a:r>
            <a:r>
              <a:rPr lang="ko-KR" altLang="en-US"/>
              <a:t>등 수행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pPr lvl="2"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6084" name="슬라이드 번호 개체 틀 1">
            <a:extLst>
              <a:ext uri="{FF2B5EF4-FFF2-40B4-BE49-F238E27FC236}">
                <a16:creationId xmlns:a16="http://schemas.microsoft.com/office/drawing/2014/main" id="{BE912459-9B67-44BA-B2C6-AB2C9F12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7114C6-A738-4DF5-AA9B-6D2F18115DC4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56DADC7A-D580-4207-9A1E-AB9E3D6E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9450E-4957-436A-886B-7A0FC908E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/>
              <a:t>try </a:t>
            </a:r>
            <a:r>
              <a:rPr lang="ko-KR" altLang="en-US"/>
              <a:t>블록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예외 발생을 검사함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catch </a:t>
            </a:r>
            <a:r>
              <a:rPr lang="ko-KR" altLang="en-US"/>
              <a:t>블록</a:t>
            </a:r>
          </a:p>
          <a:p>
            <a:pPr lvl="2">
              <a:defRPr/>
            </a:pPr>
            <a:r>
              <a:rPr lang="ko-KR" altLang="en-US"/>
              <a:t>해당 예외 처리함</a:t>
            </a:r>
            <a:r>
              <a:rPr lang="en-US" altLang="ko-KR"/>
              <a:t>, </a:t>
            </a:r>
            <a:r>
              <a:rPr lang="ko-KR" altLang="en-US"/>
              <a:t>에러 처리기를 찾기 위해서 </a:t>
            </a:r>
            <a:r>
              <a:rPr lang="en-US" altLang="ko-KR"/>
              <a:t>catch </a:t>
            </a:r>
            <a:r>
              <a:rPr lang="ko-KR" altLang="en-US"/>
              <a:t>구문의 나열된 순서대로 검사함</a:t>
            </a:r>
            <a:r>
              <a:rPr lang="en-US" altLang="ko-KR"/>
              <a:t>. </a:t>
            </a:r>
          </a:p>
          <a:p>
            <a:pPr lvl="3">
              <a:defRPr/>
            </a:pPr>
            <a:r>
              <a:rPr lang="en-US" altLang="ko-KR"/>
              <a:t>Exception </a:t>
            </a:r>
            <a:r>
              <a:rPr lang="ko-KR" altLang="en-US"/>
              <a:t>유형의 예외가 다른 예외들보다 먼저 </a:t>
            </a:r>
            <a:r>
              <a:rPr lang="en-US" altLang="ko-KR"/>
              <a:t>catch </a:t>
            </a:r>
            <a:r>
              <a:rPr lang="ko-KR" altLang="en-US"/>
              <a:t>구문에 나오는 경우 이후 </a:t>
            </a:r>
            <a:r>
              <a:rPr lang="en-US" altLang="ko-KR"/>
              <a:t>catch </a:t>
            </a:r>
            <a:r>
              <a:rPr lang="ko-KR" altLang="en-US"/>
              <a:t>블록은 도달 불가</a:t>
            </a:r>
            <a:r>
              <a:rPr lang="en-US" altLang="ko-KR"/>
              <a:t>(Unreachable catch block ...) </a:t>
            </a:r>
            <a:r>
              <a:rPr lang="ko-KR" altLang="en-US"/>
              <a:t>오류가 발생함에 유의해야 한다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finally </a:t>
            </a:r>
            <a:r>
              <a:rPr lang="ko-KR" altLang="en-US"/>
              <a:t>절</a:t>
            </a:r>
          </a:p>
          <a:p>
            <a:pPr lvl="2">
              <a:defRPr/>
            </a:pPr>
            <a:r>
              <a:rPr lang="ko-KR" altLang="en-US"/>
              <a:t>예외 발생</a:t>
            </a:r>
            <a:r>
              <a:rPr lang="en-US" altLang="ko-KR"/>
              <a:t>, continue, break, return</a:t>
            </a:r>
            <a:r>
              <a:rPr lang="ko-KR" altLang="en-US"/>
              <a:t>에서도 반드시 실행</a:t>
            </a:r>
          </a:p>
        </p:txBody>
      </p:sp>
      <p:sp>
        <p:nvSpPr>
          <p:cNvPr id="47108" name="슬라이드 번호 개체 틀 1">
            <a:extLst>
              <a:ext uri="{FF2B5EF4-FFF2-40B4-BE49-F238E27FC236}">
                <a16:creationId xmlns:a16="http://schemas.microsoft.com/office/drawing/2014/main" id="{903B1939-500E-44E0-AA36-4C91301A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64A1EB-C5A6-4E75-BCD0-D63A07CFDF99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898277-2A95-47F9-9A1F-0DE4A5BA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BBBBF42-0E12-4D81-B706-EAE9B5E3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try ~ catch ~ finally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32C2D0-AF4E-4539-82D9-FAD6259A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96" y="590550"/>
            <a:ext cx="100679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3">
            <a:extLst>
              <a:ext uri="{FF2B5EF4-FFF2-40B4-BE49-F238E27FC236}">
                <a16:creationId xmlns:a16="http://schemas.microsoft.com/office/drawing/2014/main" id="{F6CD7F97-3BD2-440B-9208-73BB7574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계속</a:t>
            </a:r>
          </a:p>
        </p:txBody>
      </p:sp>
      <p:sp>
        <p:nvSpPr>
          <p:cNvPr id="48132" name="슬라이드 번호 개체 틀 1">
            <a:extLst>
              <a:ext uri="{FF2B5EF4-FFF2-40B4-BE49-F238E27FC236}">
                <a16:creationId xmlns:a16="http://schemas.microsoft.com/office/drawing/2014/main" id="{A6D81412-FA94-4D4F-B42F-66B3F6E3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CA444B-07C4-497A-9A16-6F5C8B1A93E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CBFE8A-0F6E-4C2F-ADF5-8E64B568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defTabSz="360363">
              <a:defRPr/>
            </a:pPr>
            <a:r>
              <a:rPr lang="en-US" altLang="ko-KR"/>
              <a:t>	public </a:t>
            </a:r>
            <a:r>
              <a:rPr lang="en-US" altLang="ko-KR" err="1"/>
              <a:t>int</a:t>
            </a:r>
            <a:r>
              <a:rPr lang="en-US" altLang="ko-KR"/>
              <a:t> insert(Member </a:t>
            </a:r>
            <a:r>
              <a:rPr lang="en-US" altLang="ko-KR" err="1"/>
              <a:t>mdto</a:t>
            </a:r>
            <a:r>
              <a:rPr lang="en-US" altLang="ko-KR"/>
              <a:t>) {</a:t>
            </a:r>
          </a:p>
          <a:p>
            <a:pPr defTabSz="360363">
              <a:defRPr/>
            </a:pPr>
            <a:r>
              <a:rPr lang="en-US" altLang="ko-KR"/>
              <a:t>		String query = "insert into member(uid, upw, uname) values(?,?,?)";</a:t>
            </a:r>
          </a:p>
          <a:p>
            <a:pPr defTabSz="360363">
              <a:defRPr/>
            </a:pPr>
            <a:r>
              <a:rPr lang="en-US" altLang="ko-KR"/>
              <a:t>		</a:t>
            </a:r>
            <a:r>
              <a:rPr lang="en-US" altLang="ko-KR" err="1"/>
              <a:t>int</a:t>
            </a:r>
            <a:r>
              <a:rPr lang="en-US" altLang="ko-KR"/>
              <a:t> rows = 0;</a:t>
            </a:r>
          </a:p>
          <a:p>
            <a:pPr defTabSz="360363">
              <a:defRPr/>
            </a:pPr>
            <a:r>
              <a:rPr lang="en-US" altLang="ko-KR"/>
              <a:t>		connect();</a:t>
            </a:r>
          </a:p>
          <a:p>
            <a:pPr defTabSz="360363">
              <a:defRPr/>
            </a:pPr>
            <a:r>
              <a:rPr lang="en-US" altLang="ko-KR"/>
              <a:t>		try{			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pstmt</a:t>
            </a:r>
            <a:r>
              <a:rPr lang="en-US" altLang="ko-KR"/>
              <a:t> = (</a:t>
            </a:r>
            <a:r>
              <a:rPr lang="en-US" altLang="ko-KR" err="1"/>
              <a:t>PreparedStatement</a:t>
            </a:r>
            <a:r>
              <a:rPr lang="en-US" altLang="ko-KR"/>
              <a:t>) </a:t>
            </a:r>
            <a:r>
              <a:rPr lang="en-US" altLang="ko-KR" err="1"/>
              <a:t>conn.prepareStatement</a:t>
            </a:r>
            <a:r>
              <a:rPr lang="en-US" altLang="ko-KR"/>
              <a:t>(query);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pstmt.setString</a:t>
            </a:r>
            <a:r>
              <a:rPr lang="en-US" altLang="ko-KR"/>
              <a:t>(1, </a:t>
            </a:r>
            <a:r>
              <a:rPr lang="en-US" altLang="ko-KR" err="1"/>
              <a:t>mdto.getUid</a:t>
            </a:r>
            <a:r>
              <a:rPr lang="en-US" altLang="ko-KR"/>
              <a:t>());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pstmt.setString</a:t>
            </a:r>
            <a:r>
              <a:rPr lang="en-US" altLang="ko-KR"/>
              <a:t>(2, </a:t>
            </a:r>
            <a:r>
              <a:rPr lang="en-US" altLang="ko-KR" err="1"/>
              <a:t>mdto.getUpw</a:t>
            </a:r>
            <a:r>
              <a:rPr lang="en-US" altLang="ko-KR"/>
              <a:t>());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pstmt.setString</a:t>
            </a:r>
            <a:r>
              <a:rPr lang="en-US" altLang="ko-KR"/>
              <a:t>(3, </a:t>
            </a:r>
            <a:r>
              <a:rPr lang="en-US" altLang="ko-KR" err="1"/>
              <a:t>mdto.getUname</a:t>
            </a:r>
            <a:r>
              <a:rPr lang="en-US" altLang="ko-KR"/>
              <a:t>());</a:t>
            </a:r>
          </a:p>
          <a:p>
            <a:pPr defTabSz="360363">
              <a:defRPr/>
            </a:pPr>
            <a:r>
              <a:rPr lang="en-US" altLang="ko-KR"/>
              <a:t>			rows = </a:t>
            </a:r>
            <a:r>
              <a:rPr lang="en-US" altLang="ko-KR" err="1"/>
              <a:t>pstmt.executeUpdate</a:t>
            </a:r>
            <a:r>
              <a:rPr lang="en-US" altLang="ko-KR"/>
              <a:t>();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mVec.add</a:t>
            </a:r>
            <a:r>
              <a:rPr lang="en-US" altLang="ko-KR"/>
              <a:t>(</a:t>
            </a:r>
            <a:r>
              <a:rPr lang="en-US" altLang="ko-KR" err="1"/>
              <a:t>mdto</a:t>
            </a:r>
            <a:r>
              <a:rPr lang="en-US" altLang="ko-KR"/>
              <a:t>);</a:t>
            </a:r>
          </a:p>
          <a:p>
            <a:pPr defTabSz="360363">
              <a:defRPr/>
            </a:pPr>
            <a:r>
              <a:rPr lang="en-US" altLang="ko-KR"/>
              <a:t>			return rows;</a:t>
            </a:r>
          </a:p>
          <a:p>
            <a:pPr defTabSz="360363">
              <a:defRPr/>
            </a:pPr>
            <a:r>
              <a:rPr lang="en-US" altLang="ko-KR"/>
              <a:t>		} catch(</a:t>
            </a:r>
            <a:r>
              <a:rPr lang="en-US" altLang="ko-KR" err="1"/>
              <a:t>SQLException</a:t>
            </a:r>
            <a:r>
              <a:rPr lang="en-US" altLang="ko-KR"/>
              <a:t> e) {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System.err.println</a:t>
            </a:r>
            <a:r>
              <a:rPr lang="en-US" altLang="ko-KR"/>
              <a:t>(</a:t>
            </a:r>
            <a:r>
              <a:rPr lang="en-US" altLang="ko-KR" err="1"/>
              <a:t>e.getMessage</a:t>
            </a:r>
            <a:r>
              <a:rPr lang="en-US" altLang="ko-KR"/>
              <a:t>());</a:t>
            </a:r>
          </a:p>
          <a:p>
            <a:pPr defTabSz="360363">
              <a:defRPr/>
            </a:pPr>
            <a:r>
              <a:rPr lang="en-US" altLang="ko-KR"/>
              <a:t>			return rows;</a:t>
            </a:r>
          </a:p>
          <a:p>
            <a:pPr defTabSz="360363">
              <a:defRPr/>
            </a:pPr>
            <a:r>
              <a:rPr lang="en-US" altLang="ko-KR"/>
              <a:t>		} finally {</a:t>
            </a:r>
          </a:p>
          <a:p>
            <a:pPr defTabSz="360363">
              <a:defRPr/>
            </a:pPr>
            <a:r>
              <a:rPr lang="en-US" altLang="ko-KR"/>
              <a:t>			</a:t>
            </a:r>
            <a:r>
              <a:rPr lang="en-US" altLang="ko-KR" err="1"/>
              <a:t>closeRs</a:t>
            </a:r>
            <a:r>
              <a:rPr lang="en-US" altLang="ko-KR"/>
              <a:t>();			</a:t>
            </a:r>
            <a:r>
              <a:rPr lang="en-US" altLang="ko-KR" err="1"/>
              <a:t>closeStmt</a:t>
            </a:r>
            <a:r>
              <a:rPr lang="en-US" altLang="ko-KR"/>
              <a:t>();			disconnect();</a:t>
            </a:r>
          </a:p>
          <a:p>
            <a:pPr defTabSz="360363">
              <a:defRPr/>
            </a:pPr>
            <a:r>
              <a:rPr lang="en-US" altLang="ko-KR"/>
              <a:t>		}		</a:t>
            </a:r>
          </a:p>
          <a:p>
            <a:pPr defTabSz="360363">
              <a:defRPr/>
            </a:pPr>
            <a:r>
              <a:rPr lang="en-US" altLang="ko-KR"/>
              <a:t>	}</a:t>
            </a:r>
            <a:endParaRPr lang="ko-KR" altLang="en-US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F4990C6C-0B3E-4AB4-9C56-C8983C09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  <a:endParaRPr lang="ko-KR" altLang="en-US" sz="2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628F61-1A8A-4F34-93C2-F5FB86E3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코드 설명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 객체를 생성하고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throw</a:t>
            </a:r>
            <a:r>
              <a:rPr lang="ko-KR" altLang="en-US"/>
              <a:t>문을 이용하여 예외를 발생시킴</a:t>
            </a:r>
          </a:p>
          <a:p>
            <a:pPr lvl="1">
              <a:defRPr/>
            </a:pPr>
            <a:r>
              <a:rPr lang="ko-KR" altLang="en-US"/>
              <a:t>발생된 예외 객체를 </a:t>
            </a:r>
            <a:r>
              <a:rPr lang="en-US" altLang="ko-KR"/>
              <a:t>catch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String </a:t>
            </a:r>
            <a:r>
              <a:rPr lang="en-US" altLang="ko-KR" err="1"/>
              <a:t>getMessage</a:t>
            </a:r>
            <a:r>
              <a:rPr lang="en-US" altLang="ko-KR"/>
              <a:t>() </a:t>
            </a:r>
          </a:p>
          <a:p>
            <a:pPr lvl="2">
              <a:defRPr/>
            </a:pPr>
            <a:r>
              <a:rPr lang="ko-KR" altLang="en-US"/>
              <a:t>예외 객체에 담긴 메시지를 출력</a:t>
            </a:r>
          </a:p>
          <a:p>
            <a:pPr lvl="1">
              <a:defRPr/>
            </a:pPr>
            <a:r>
              <a:rPr lang="en-US" altLang="ko-KR"/>
              <a:t>Exception Stack Trace(</a:t>
            </a:r>
            <a:r>
              <a:rPr lang="ko-KR" altLang="en-US"/>
              <a:t>예외 스택 추적</a:t>
            </a:r>
            <a:r>
              <a:rPr lang="en-US" altLang="ko-KR"/>
              <a:t>)</a:t>
            </a:r>
          </a:p>
          <a:p>
            <a:pPr lvl="2">
              <a:defRPr/>
            </a:pPr>
            <a:r>
              <a:rPr lang="ko-KR" altLang="en-US"/>
              <a:t>예외가 발생한 </a:t>
            </a:r>
            <a:r>
              <a:rPr lang="ko-KR" altLang="en-US" err="1"/>
              <a:t>메소드를</a:t>
            </a:r>
            <a:r>
              <a:rPr lang="ko-KR" altLang="en-US"/>
              <a:t> 호출한 </a:t>
            </a:r>
            <a:r>
              <a:rPr lang="ko-KR" altLang="en-US" err="1"/>
              <a:t>메소드와</a:t>
            </a:r>
            <a:r>
              <a:rPr lang="ko-KR" altLang="en-US"/>
              <a:t> 이를 호출한 </a:t>
            </a:r>
            <a:r>
              <a:rPr lang="ko-KR" altLang="en-US" err="1"/>
              <a:t>메소드들의</a:t>
            </a:r>
            <a:r>
              <a:rPr lang="ko-KR" altLang="en-US"/>
              <a:t> 호출 관계를 역순으로 나열한 추적용 기록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50180" name="슬라이드 번호 개체 틀 1">
            <a:extLst>
              <a:ext uri="{FF2B5EF4-FFF2-40B4-BE49-F238E27FC236}">
                <a16:creationId xmlns:a16="http://schemas.microsoft.com/office/drawing/2014/main" id="{02125B68-3789-4990-9E06-E1043B95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35C953-05DC-49F4-B951-6D52BDC61ED0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DE10D2-41C1-4DE4-90DC-83B0DA5A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multi-catch</a:t>
            </a:r>
            <a:r>
              <a:rPr lang="ko-KR" altLang="en-US"/>
              <a:t>를 사용한 간소화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jdk1.7</a:t>
            </a:r>
            <a:r>
              <a:rPr lang="ko-KR" altLang="en-US"/>
              <a:t>에서 추가된 기능</a:t>
            </a:r>
          </a:p>
          <a:p>
            <a:pPr lvl="1">
              <a:defRPr/>
            </a:pPr>
            <a:r>
              <a:rPr lang="ko-KR" altLang="en-US"/>
              <a:t>형식</a:t>
            </a:r>
            <a:br>
              <a:rPr lang="en-US" altLang="ko-KR"/>
            </a:br>
            <a:r>
              <a:rPr lang="en-US" altLang="ko-KR" sz="2400"/>
              <a:t>try {</a:t>
            </a:r>
            <a:br>
              <a:rPr lang="en-US" altLang="ko-KR" sz="2400"/>
            </a:br>
            <a:r>
              <a:rPr lang="en-US" altLang="ko-KR" sz="2400"/>
              <a:t>    // </a:t>
            </a:r>
            <a:r>
              <a:rPr lang="ko-KR" altLang="en-US" sz="2400"/>
              <a:t>예외 검사  </a:t>
            </a:r>
            <a:r>
              <a:rPr lang="en-US" altLang="ko-KR" sz="2400"/>
              <a:t>…</a:t>
            </a:r>
            <a:br>
              <a:rPr lang="en-US" altLang="ko-KR" sz="2400"/>
            </a:br>
            <a:r>
              <a:rPr lang="en-US" altLang="ko-KR" sz="2400"/>
              <a:t>} catch (ExceptionType1 | ExceptionType2 e) {</a:t>
            </a:r>
            <a:br>
              <a:rPr lang="en-US" altLang="ko-KR" sz="2400"/>
            </a:br>
            <a:r>
              <a:rPr lang="en-US" altLang="ko-KR" sz="2400">
                <a:solidFill>
                  <a:srgbClr val="FF0000"/>
                </a:solidFill>
              </a:rPr>
              <a:t>    // </a:t>
            </a:r>
            <a:r>
              <a:rPr lang="ko-KR" altLang="en-US" sz="2400">
                <a:solidFill>
                  <a:srgbClr val="FF0000"/>
                </a:solidFill>
              </a:rPr>
              <a:t>처리 코드가 동일한 경우</a:t>
            </a:r>
            <a:br>
              <a:rPr lang="en-US" altLang="ko-KR" sz="2400"/>
            </a:br>
            <a:r>
              <a:rPr lang="en-US" altLang="ko-KR" sz="2400"/>
              <a:t>} finally {  </a:t>
            </a:r>
            <a:br>
              <a:rPr lang="en-US" altLang="ko-KR" sz="2400"/>
            </a:br>
            <a:r>
              <a:rPr lang="en-US" altLang="ko-KR" sz="2400"/>
              <a:t>	  // </a:t>
            </a:r>
            <a:r>
              <a:rPr lang="ko-KR" altLang="en-US" sz="2400"/>
              <a:t>반드시 실행해야 할 것이 있는 경우</a:t>
            </a:r>
            <a:br>
              <a:rPr lang="ko-KR" altLang="en-US" sz="2400"/>
            </a:br>
            <a:r>
              <a:rPr lang="ko-KR" altLang="en-US" sz="2400"/>
              <a:t>   </a:t>
            </a:r>
            <a:r>
              <a:rPr lang="en-US" altLang="ko-KR" sz="2400"/>
              <a:t>// </a:t>
            </a:r>
            <a:r>
              <a:rPr lang="ko-KR" altLang="en-US" sz="2400"/>
              <a:t>자원 해제</a:t>
            </a:r>
            <a:r>
              <a:rPr lang="en-US" altLang="ko-KR" sz="2400"/>
              <a:t>, </a:t>
            </a:r>
            <a:r>
              <a:rPr lang="ko-KR" altLang="en-US" sz="2400"/>
              <a:t>파일 닫기</a:t>
            </a:r>
            <a:r>
              <a:rPr lang="en-US" altLang="ko-KR" sz="2400"/>
              <a:t> </a:t>
            </a:r>
            <a:r>
              <a:rPr lang="ko-KR" altLang="en-US" sz="2400"/>
              <a:t>등 수행</a:t>
            </a:r>
            <a:br>
              <a:rPr lang="en-US" altLang="ko-KR" sz="2400"/>
            </a:br>
            <a:r>
              <a:rPr lang="en-US" altLang="ko-KR" sz="2400"/>
              <a:t>}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51203" name="제목 2">
            <a:extLst>
              <a:ext uri="{FF2B5EF4-FFF2-40B4-BE49-F238E27FC236}">
                <a16:creationId xmlns:a16="http://schemas.microsoft.com/office/drawing/2014/main" id="{5E72E7CB-7210-414A-B0C9-5898894B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6F765777-6AF3-498E-938F-AD177930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DED874-4C52-45AB-8C91-3A61FABC85C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F671255C-096C-480C-93BA-0D9A2672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- </a:t>
            </a:r>
            <a:r>
              <a:rPr lang="en-US" altLang="ko-KR" sz="2800"/>
              <a:t>try-with-resource</a:t>
            </a:r>
            <a:r>
              <a:rPr lang="ko-KR" altLang="en-US" sz="2800"/>
              <a:t>문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C28A1-F392-4031-8E73-E818FC55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/>
              <a:t>try-with-resource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ko-KR" altLang="en-US"/>
              <a:t>형식</a:t>
            </a:r>
            <a:br>
              <a:rPr lang="en-US" altLang="ko-KR"/>
            </a:br>
            <a:r>
              <a:rPr lang="en-US" altLang="ko-KR"/>
              <a:t>try ( closable objects </a:t>
            </a:r>
            <a:r>
              <a:rPr lang="ko-KR" altLang="en-US"/>
              <a:t>선언 및 생성</a:t>
            </a:r>
            <a:r>
              <a:rPr lang="en-US" altLang="ko-KR"/>
              <a:t>  ){</a:t>
            </a:r>
            <a:br>
              <a:rPr lang="en-US" altLang="ko-KR"/>
            </a:br>
            <a:r>
              <a:rPr lang="en-US" altLang="ko-KR"/>
              <a:t>    // </a:t>
            </a:r>
            <a:r>
              <a:rPr lang="ko-KR" altLang="en-US"/>
              <a:t>예외 검사  </a:t>
            </a:r>
            <a:r>
              <a:rPr lang="en-US" altLang="ko-KR"/>
              <a:t>…</a:t>
            </a:r>
            <a:br>
              <a:rPr lang="en-US" altLang="ko-KR"/>
            </a:br>
            <a:r>
              <a:rPr lang="en-US" altLang="ko-KR"/>
              <a:t>} catch (</a:t>
            </a:r>
            <a:r>
              <a:rPr lang="en-US" altLang="ko-KR" err="1"/>
              <a:t>ExceptionType</a:t>
            </a:r>
            <a:r>
              <a:rPr lang="en-US" altLang="ko-KR"/>
              <a:t> id) {</a:t>
            </a:r>
            <a:br>
              <a:rPr lang="en-US" altLang="ko-KR"/>
            </a:br>
            <a:r>
              <a:rPr lang="en-US" altLang="ko-KR"/>
              <a:t>    // …</a:t>
            </a:r>
            <a:br>
              <a:rPr lang="en-US" altLang="ko-KR"/>
            </a:br>
            <a:r>
              <a:rPr lang="en-US" altLang="ko-KR"/>
              <a:t>} catch (</a:t>
            </a:r>
            <a:r>
              <a:rPr lang="en-US" altLang="ko-KR" err="1"/>
              <a:t>ExceptionType</a:t>
            </a:r>
            <a:r>
              <a:rPr lang="en-US" altLang="ko-KR"/>
              <a:t> id) {</a:t>
            </a:r>
            <a:br>
              <a:rPr lang="en-US" altLang="ko-KR"/>
            </a:br>
            <a:r>
              <a:rPr lang="en-US" altLang="ko-KR"/>
              <a:t>    // …</a:t>
            </a:r>
            <a:br>
              <a:rPr lang="en-US" altLang="ko-KR"/>
            </a:br>
            <a:r>
              <a:rPr lang="en-US" altLang="ko-KR"/>
              <a:t>} finally {	  </a:t>
            </a:r>
            <a:br>
              <a:rPr lang="en-US" altLang="ko-KR"/>
            </a:br>
            <a:r>
              <a:rPr lang="en-US" altLang="ko-KR"/>
              <a:t>    // </a:t>
            </a:r>
            <a:r>
              <a:rPr lang="ko-KR" altLang="en-US"/>
              <a:t>반드시 실행해야 할 것이 있는 경우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52228" name="슬라이드 번호 개체 틀 1">
            <a:extLst>
              <a:ext uri="{FF2B5EF4-FFF2-40B4-BE49-F238E27FC236}">
                <a16:creationId xmlns:a16="http://schemas.microsoft.com/office/drawing/2014/main" id="{9DAD553A-BEE2-4263-9B17-97FAB044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2B0870-D341-4C58-95F7-1022CA1EEAF5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4B62C1BC-2654-4EFD-BB4C-77698E5F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</a:t>
            </a:r>
            <a:r>
              <a:rPr lang="en-US" altLang="ko-KR"/>
              <a:t>(exception)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4B634-8F90-44F4-8DD9-7184C6CB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정의</a:t>
            </a:r>
          </a:p>
          <a:p>
            <a:pPr lvl="1">
              <a:defRPr/>
            </a:pPr>
            <a:r>
              <a:rPr lang="ko-KR" altLang="en-US"/>
              <a:t>프로그램이 실행되는 동안에 발생하는 </a:t>
            </a:r>
            <a:r>
              <a:rPr lang="ko-KR" altLang="en-US">
                <a:solidFill>
                  <a:srgbClr val="FF0000"/>
                </a:solidFill>
              </a:rPr>
              <a:t>정상적인 흐름을 전복</a:t>
            </a:r>
            <a:r>
              <a:rPr lang="en-US" altLang="ko-KR">
                <a:solidFill>
                  <a:srgbClr val="FF0000"/>
                </a:solidFill>
              </a:rPr>
              <a:t>(disrupt)</a:t>
            </a:r>
            <a:r>
              <a:rPr lang="ko-KR" altLang="en-US">
                <a:solidFill>
                  <a:srgbClr val="FF0000"/>
                </a:solidFill>
              </a:rPr>
              <a:t>시키는 사건</a:t>
            </a:r>
            <a:r>
              <a:rPr lang="en-US" altLang="ko-KR">
                <a:solidFill>
                  <a:srgbClr val="FF0000"/>
                </a:solidFill>
              </a:rPr>
              <a:t>(event) 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프로그램의 비정상적인 종료 및 잘못된 실행 결과를 발생시키거나 컴퓨터 시스템 파괴 등의 심각한 문제의 발생시키는 상황</a:t>
            </a:r>
            <a:endParaRPr lang="en-US" altLang="ko-KR"/>
          </a:p>
        </p:txBody>
      </p:sp>
      <p:sp>
        <p:nvSpPr>
          <p:cNvPr id="15364" name="슬라이드 번호 개체 틀 1">
            <a:extLst>
              <a:ext uri="{FF2B5EF4-FFF2-40B4-BE49-F238E27FC236}">
                <a16:creationId xmlns:a16="http://schemas.microsoft.com/office/drawing/2014/main" id="{CC5E2FBA-07B6-44D7-BD33-E418C58C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80F700-1178-4DC9-8F35-B40ACBD70A39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7C289302-C6B1-4D26-917B-7100D7C0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88BFE7-5443-4926-939C-DA05876A8A1E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53250" name="제목 5">
            <a:extLst>
              <a:ext uri="{FF2B5EF4-FFF2-40B4-BE49-F238E27FC236}">
                <a16:creationId xmlns:a16="http://schemas.microsoft.com/office/drawing/2014/main" id="{A93D805C-123D-4390-AB7F-52B32D7B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TryTest.java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2168B5-AE33-49C8-AB1E-E6A6874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066925"/>
            <a:ext cx="1009650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D81883-CB75-4D9A-A6A0-8BCEE978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F26ACC-4B1B-4541-A901-68FA31BB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NewTry.java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719C4-7BF1-4B1E-8614-65881079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285875"/>
            <a:ext cx="100679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1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5518D9-3F59-4AA4-A2C6-AA2A679B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DFB1EE-DFE2-4995-A96C-D2B93C48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OldTry.java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797A9-BA40-45EA-A669-034B8887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35781"/>
            <a:ext cx="100869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8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7855F-8D07-40A4-B486-F8D1720E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73" y="1037071"/>
            <a:ext cx="8286750" cy="5143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856DF2-8B52-4F24-8F5A-D80A97C3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3298-2095-4B78-B0E8-A466356F5ED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B97793-C7F7-408B-BB8F-4C158E04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77C8C-288F-4D95-B1A4-755B49F51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49"/>
          <a:stretch/>
        </p:blipFill>
        <p:spPr>
          <a:xfrm>
            <a:off x="6639067" y="2178731"/>
            <a:ext cx="4086225" cy="44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61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FCCF9596-8C6B-42FF-9037-ACA4B5E2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 sz="3200"/>
              <a:t>- </a:t>
            </a:r>
            <a:r>
              <a:rPr lang="ko-KR" altLang="en-US" sz="3200"/>
              <a:t>예외 전파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252A-EDCD-4218-A636-04363FDC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예외 전파의 정의</a:t>
            </a:r>
          </a:p>
          <a:p>
            <a:pPr lvl="1">
              <a:defRPr/>
            </a:pPr>
            <a:r>
              <a:rPr lang="ko-KR" altLang="en-US"/>
              <a:t>예외를 발생한 곳에서 처리하지 않고</a:t>
            </a:r>
            <a:r>
              <a:rPr lang="en-US" altLang="ko-KR"/>
              <a:t>, </a:t>
            </a:r>
            <a:r>
              <a:rPr lang="ko-KR" altLang="en-US"/>
              <a:t>특정 </a:t>
            </a:r>
            <a:r>
              <a:rPr lang="ko-KR" altLang="en-US" err="1"/>
              <a:t>메소드에서</a:t>
            </a:r>
            <a:r>
              <a:rPr lang="ko-KR" altLang="en-US"/>
              <a:t> 모아 처리할 수 있도록 전파하는 것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예외가 발생한 메소드를 호출한 메소드로 예외를 전파하여 특정 메소드와 함께 모아 처리하는 것</a:t>
            </a:r>
          </a:p>
          <a:p>
            <a:pPr>
              <a:defRPr/>
            </a:pPr>
            <a:r>
              <a:rPr lang="ko-KR" altLang="en-US"/>
              <a:t>예외 전파의 장점</a:t>
            </a:r>
          </a:p>
          <a:p>
            <a:pPr lvl="1">
              <a:defRPr/>
            </a:pPr>
            <a:r>
              <a:rPr lang="ko-KR" altLang="en-US"/>
              <a:t>예외 처리 코드의 분산을 방지</a:t>
            </a:r>
          </a:p>
          <a:p>
            <a:pPr lvl="1">
              <a:defRPr/>
            </a:pPr>
            <a:r>
              <a:rPr lang="ko-KR" altLang="en-US"/>
              <a:t>예외 처리를 위한 코드 양의 감소</a:t>
            </a:r>
          </a:p>
          <a:p>
            <a:pPr lvl="1">
              <a:defRPr/>
            </a:pPr>
            <a:r>
              <a:rPr lang="ko-KR" altLang="en-US"/>
              <a:t>제어의 주 흐름이 불분명해지는 현상을 방지</a:t>
            </a:r>
          </a:p>
        </p:txBody>
      </p:sp>
      <p:sp>
        <p:nvSpPr>
          <p:cNvPr id="56324" name="슬라이드 번호 개체 틀 1">
            <a:extLst>
              <a:ext uri="{FF2B5EF4-FFF2-40B4-BE49-F238E27FC236}">
                <a16:creationId xmlns:a16="http://schemas.microsoft.com/office/drawing/2014/main" id="{A1385F5D-7E12-4407-B84D-8B4896EF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D5E646-4678-4BFE-AF9D-56087F78ECAB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D736D90E-9F2A-4B78-9D87-9C198B90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0E25E-3C63-402A-95CB-764EC198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예외 전파 순서		</a:t>
            </a:r>
          </a:p>
          <a:p>
            <a:pPr lvl="1">
              <a:defRPr/>
            </a:pPr>
            <a:r>
              <a:rPr lang="ko-KR" altLang="en-US"/>
              <a:t>발생한 예외를 처리하는 </a:t>
            </a:r>
            <a:r>
              <a:rPr lang="en-US" altLang="ko-KR"/>
              <a:t>catch</a:t>
            </a:r>
            <a:r>
              <a:rPr lang="ko-KR" altLang="en-US"/>
              <a:t>블록이 존재하지 않는 경우에는 호출한 곳으로 전파함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메소드 호출 체인의 역순서로 예외가 전파됨</a:t>
            </a:r>
          </a:p>
          <a:p>
            <a:pPr lvl="1">
              <a:defRPr/>
            </a:pPr>
            <a:r>
              <a:rPr lang="ko-KR" altLang="en-US"/>
              <a:t>대응되는 예외 처리기를 발견하지 못하면 에러 메시지를 출력하고 종료함</a:t>
            </a:r>
          </a:p>
          <a:p>
            <a:pPr lvl="2">
              <a:defRPr/>
            </a:pPr>
            <a:r>
              <a:rPr lang="ko-KR" altLang="en-US"/>
              <a:t>프로그램 </a:t>
            </a:r>
            <a:r>
              <a:rPr lang="ko-KR" altLang="en-US" err="1"/>
              <a:t>진입점에</a:t>
            </a:r>
            <a:r>
              <a:rPr lang="ko-KR" altLang="en-US"/>
              <a:t> 디폴트 예외 처리기가 존재한다고 생각하면 된다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ko-KR" altLang="en-US"/>
              <a:t>예외가 처리되고 난 후 에 실행되는 곳은 해당 예외가 처리한 </a:t>
            </a:r>
            <a:r>
              <a:rPr lang="en-US" altLang="ko-KR"/>
              <a:t>try </a:t>
            </a:r>
            <a:r>
              <a:rPr lang="ko-KR" altLang="en-US"/>
              <a:t>구문 바로 다음의 문장이 실행된다</a:t>
            </a:r>
            <a:r>
              <a:rPr lang="en-US" altLang="ko-KR"/>
              <a:t>.</a:t>
            </a:r>
          </a:p>
          <a:p>
            <a:pPr lvl="3">
              <a:defRPr/>
            </a:pPr>
            <a:endParaRPr lang="ko-KR" altLang="en-US"/>
          </a:p>
        </p:txBody>
      </p:sp>
      <p:sp>
        <p:nvSpPr>
          <p:cNvPr id="57348" name="슬라이드 번호 개체 틀 1">
            <a:extLst>
              <a:ext uri="{FF2B5EF4-FFF2-40B4-BE49-F238E27FC236}">
                <a16:creationId xmlns:a16="http://schemas.microsoft.com/office/drawing/2014/main" id="{C5495F97-EB0E-4A0D-955D-2CED0001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ED7301-857B-442E-AEA2-FF6F0765F8BB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EE8011-F625-42AA-93A3-E8628F18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/>
              <a:t>throws </a:t>
            </a:r>
            <a:r>
              <a:rPr lang="ko-KR" altLang="en-US"/>
              <a:t>문 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ko-KR"/>
              <a:t>&lt;modifier&gt; &lt;</a:t>
            </a:r>
            <a:r>
              <a:rPr lang="en-US" altLang="ko-KR" err="1"/>
              <a:t>returntype</a:t>
            </a:r>
            <a:r>
              <a:rPr lang="en-US" altLang="ko-KR"/>
              <a:t>&gt; </a:t>
            </a:r>
            <a:r>
              <a:rPr lang="en-US" altLang="ko-KR" err="1"/>
              <a:t>methodName</a:t>
            </a:r>
            <a:r>
              <a:rPr lang="en-US" altLang="ko-KR"/>
              <a:t>(</a:t>
            </a:r>
            <a:r>
              <a:rPr lang="en-US" altLang="ko-KR" err="1"/>
              <a:t>params</a:t>
            </a:r>
            <a:r>
              <a:rPr lang="en-US" altLang="ko-KR"/>
              <a:t>) throws e1, …, </a:t>
            </a:r>
            <a:r>
              <a:rPr lang="en-US" altLang="ko-KR" err="1"/>
              <a:t>ek</a:t>
            </a:r>
            <a:r>
              <a:rPr lang="en-US" altLang="ko-KR"/>
              <a:t> { ... }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ko-KR"/>
              <a:t>e1, …, </a:t>
            </a:r>
            <a:r>
              <a:rPr lang="en-US" altLang="ko-KR" err="1"/>
              <a:t>ek</a:t>
            </a:r>
            <a:r>
              <a:rPr lang="en-US" altLang="ko-KR"/>
              <a:t> : </a:t>
            </a:r>
            <a:r>
              <a:rPr lang="ko-KR" altLang="en-US"/>
              <a:t>예외 이름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/>
              <a:t>나열된 예외들이 메소드 내에서 발생할 수 있지만 그 메소드 내에 예외 처리기를 갖고 잊지 않다는 것을 알려줌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/>
              <a:t>메소드가 나열된 예외에 의해 종료될 수 있음을 명시</a:t>
            </a:r>
          </a:p>
          <a:p>
            <a:pPr lvl="1">
              <a:lnSpc>
                <a:spcPct val="110000"/>
              </a:lnSpc>
              <a:defRPr/>
            </a:pPr>
            <a:r>
              <a:rPr lang="ko-KR" altLang="en-US"/>
              <a:t>역할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/>
              <a:t>프로그래머 정의 예외의 경우 메소드 내에 처리 코드가 없는 경우에 사용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/>
              <a:t>컴파일러에서 명시된 예외가 발생할 수 있음을 알려주는 역할을 수행</a:t>
            </a:r>
          </a:p>
        </p:txBody>
      </p:sp>
      <p:sp>
        <p:nvSpPr>
          <p:cNvPr id="58371" name="제목 2">
            <a:extLst>
              <a:ext uri="{FF2B5EF4-FFF2-40B4-BE49-F238E27FC236}">
                <a16:creationId xmlns:a16="http://schemas.microsoft.com/office/drawing/2014/main" id="{16451012-7B13-4ABA-A1CF-C8148138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– </a:t>
            </a:r>
            <a:r>
              <a:rPr lang="ko-KR" altLang="en-US" sz="2800"/>
              <a:t>예외 전파</a:t>
            </a:r>
            <a:endParaRPr lang="ko-KR" altLang="en-US"/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B56A364A-7F2A-46D6-BCDD-17546F33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E55841-3013-4877-B27E-77108CC4E19F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C87618CF-7E38-46C9-8181-CD47ED25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4B6E71-2E2F-4E38-89C3-8B9254BAC459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59394" name="제목 5">
            <a:extLst>
              <a:ext uri="{FF2B5EF4-FFF2-40B4-BE49-F238E27FC236}">
                <a16:creationId xmlns:a16="http://schemas.microsoft.com/office/drawing/2014/main" id="{E62C080B-C0D4-4CBD-9E57-6B97C85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ExceptionPropagation.java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8A377-70E0-42F6-BBDB-9B131F85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809625"/>
            <a:ext cx="9886950" cy="523875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D1AF976-5A23-44F1-AF77-5263A78EFFD9}"/>
              </a:ext>
            </a:extLst>
          </p:cNvPr>
          <p:cNvSpPr/>
          <p:nvPr/>
        </p:nvSpPr>
        <p:spPr>
          <a:xfrm>
            <a:off x="7287490" y="4682836"/>
            <a:ext cx="3463637" cy="544945"/>
          </a:xfrm>
          <a:custGeom>
            <a:avLst/>
            <a:gdLst>
              <a:gd name="connsiteX0" fmla="*/ 0 w 3836093"/>
              <a:gd name="connsiteY0" fmla="*/ 508000 h 508000"/>
              <a:gd name="connsiteX1" fmla="*/ 3786909 w 3836093"/>
              <a:gd name="connsiteY1" fmla="*/ 304800 h 508000"/>
              <a:gd name="connsiteX2" fmla="*/ 1810327 w 3836093"/>
              <a:gd name="connsiteY2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093" h="508000">
                <a:moveTo>
                  <a:pt x="0" y="508000"/>
                </a:moveTo>
                <a:cubicBezTo>
                  <a:pt x="1742594" y="448733"/>
                  <a:pt x="3485188" y="389467"/>
                  <a:pt x="3786909" y="304800"/>
                </a:cubicBezTo>
                <a:cubicBezTo>
                  <a:pt x="4088630" y="220133"/>
                  <a:pt x="2949478" y="110066"/>
                  <a:pt x="1810327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F4340C7-2C6A-4552-9DD1-EA45065E8241}"/>
              </a:ext>
            </a:extLst>
          </p:cNvPr>
          <p:cNvSpPr/>
          <p:nvPr/>
        </p:nvSpPr>
        <p:spPr>
          <a:xfrm>
            <a:off x="7813964" y="2456873"/>
            <a:ext cx="2926951" cy="2115127"/>
          </a:xfrm>
          <a:custGeom>
            <a:avLst/>
            <a:gdLst>
              <a:gd name="connsiteX0" fmla="*/ 0 w 2926951"/>
              <a:gd name="connsiteY0" fmla="*/ 2115127 h 2115127"/>
              <a:gd name="connsiteX1" fmla="*/ 2918691 w 2926951"/>
              <a:gd name="connsiteY1" fmla="*/ 655782 h 2115127"/>
              <a:gd name="connsiteX2" fmla="*/ 942109 w 2926951"/>
              <a:gd name="connsiteY2" fmla="*/ 0 h 2115127"/>
              <a:gd name="connsiteX3" fmla="*/ 942109 w 2926951"/>
              <a:gd name="connsiteY3" fmla="*/ 0 h 211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6951" h="2115127">
                <a:moveTo>
                  <a:pt x="0" y="2115127"/>
                </a:moveTo>
                <a:cubicBezTo>
                  <a:pt x="1380836" y="1561715"/>
                  <a:pt x="2761673" y="1008303"/>
                  <a:pt x="2918691" y="655782"/>
                </a:cubicBezTo>
                <a:cubicBezTo>
                  <a:pt x="3075709" y="303261"/>
                  <a:pt x="942109" y="0"/>
                  <a:pt x="942109" y="0"/>
                </a:cubicBezTo>
                <a:lnTo>
                  <a:pt x="942109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B116E68-7BA3-4E5E-A4B0-C373C52454F7}"/>
              </a:ext>
            </a:extLst>
          </p:cNvPr>
          <p:cNvSpPr/>
          <p:nvPr/>
        </p:nvSpPr>
        <p:spPr>
          <a:xfrm>
            <a:off x="4664364" y="2512291"/>
            <a:ext cx="3278956" cy="942109"/>
          </a:xfrm>
          <a:custGeom>
            <a:avLst/>
            <a:gdLst>
              <a:gd name="connsiteX0" fmla="*/ 0 w 3278956"/>
              <a:gd name="connsiteY0" fmla="*/ 942109 h 942109"/>
              <a:gd name="connsiteX1" fmla="*/ 3232727 w 3278956"/>
              <a:gd name="connsiteY1" fmla="*/ 443345 h 942109"/>
              <a:gd name="connsiteX2" fmla="*/ 1995054 w 3278956"/>
              <a:gd name="connsiteY2" fmla="*/ 0 h 942109"/>
              <a:gd name="connsiteX3" fmla="*/ 1995054 w 3278956"/>
              <a:gd name="connsiteY3" fmla="*/ 0 h 942109"/>
              <a:gd name="connsiteX4" fmla="*/ 1995054 w 3278956"/>
              <a:gd name="connsiteY4" fmla="*/ 0 h 9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8956" h="942109">
                <a:moveTo>
                  <a:pt x="0" y="942109"/>
                </a:moveTo>
                <a:cubicBezTo>
                  <a:pt x="1450109" y="771236"/>
                  <a:pt x="2900218" y="600363"/>
                  <a:pt x="3232727" y="443345"/>
                </a:cubicBezTo>
                <a:cubicBezTo>
                  <a:pt x="3565236" y="286327"/>
                  <a:pt x="1995054" y="0"/>
                  <a:pt x="1995054" y="0"/>
                </a:cubicBezTo>
                <a:lnTo>
                  <a:pt x="1995054" y="0"/>
                </a:lnTo>
                <a:lnTo>
                  <a:pt x="1995054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A99763B0-99E6-4258-B028-D539746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3496A3-370A-4907-953C-1699A159A7E9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60418" name="제목 1">
            <a:extLst>
              <a:ext uri="{FF2B5EF4-FFF2-40B4-BE49-F238E27FC236}">
                <a16:creationId xmlns:a16="http://schemas.microsoft.com/office/drawing/2014/main" id="{6B04D5CA-7A6F-4079-B88D-11EE112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7076E8-2A2A-425B-99DB-2FEAE25B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863022"/>
            <a:ext cx="9886950" cy="2324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DB0A5-3C96-4AC3-A2BF-C54F1045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4642428"/>
            <a:ext cx="972502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9BC6BA8B-457D-422D-A503-A63A408F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43EBB-7F01-45A4-B05F-5E0936BC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다양한 예외 처리 상황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예외를 처리한 후 예외를 발생시킨 메소드의 재호출이 필요하거나 실행을 계속하는 경우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예외가 일어 났을 때 프로그램을 종료하거나 메소드의 대안적인 결과의 반환이 필요한 경우</a:t>
            </a:r>
          </a:p>
          <a:p>
            <a:pPr lvl="1">
              <a:defRPr/>
            </a:pPr>
            <a:r>
              <a:rPr lang="ko-KR" altLang="en-US"/>
              <a:t>발생한 예외를 적절히 처리한 후</a:t>
            </a:r>
            <a:r>
              <a:rPr lang="en-US" altLang="ko-KR"/>
              <a:t>, </a:t>
            </a:r>
            <a:r>
              <a:rPr lang="ko-KR" altLang="en-US" err="1"/>
              <a:t>호출자에게</a:t>
            </a:r>
            <a:r>
              <a:rPr lang="ko-KR" altLang="en-US"/>
              <a:t> 동일 예외 또는 다른 예외를 </a:t>
            </a:r>
            <a:r>
              <a:rPr lang="ko-KR" altLang="en-US" err="1"/>
              <a:t>재발생시킬</a:t>
            </a:r>
            <a:r>
              <a:rPr lang="ko-KR" altLang="en-US"/>
              <a:t> 필요가 있는 경우</a:t>
            </a:r>
          </a:p>
        </p:txBody>
      </p:sp>
      <p:sp>
        <p:nvSpPr>
          <p:cNvPr id="63492" name="슬라이드 번호 개체 틀 1">
            <a:extLst>
              <a:ext uri="{FF2B5EF4-FFF2-40B4-BE49-F238E27FC236}">
                <a16:creationId xmlns:a16="http://schemas.microsoft.com/office/drawing/2014/main" id="{48F3D9B7-E720-4A43-9D0B-50D66609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58F857-DB06-48E5-9FD0-9D0068CDD138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D420320-36CA-43D5-A783-CE78B84C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발생 원인</a:t>
            </a:r>
          </a:p>
          <a:p>
            <a:pPr lvl="1">
              <a:defRPr/>
            </a:pPr>
            <a:r>
              <a:rPr lang="ko-KR" altLang="en-US"/>
              <a:t>예외들은 사용자의 오류</a:t>
            </a:r>
            <a:r>
              <a:rPr lang="en-US" altLang="ko-KR"/>
              <a:t>, </a:t>
            </a:r>
            <a:r>
              <a:rPr lang="ko-KR" altLang="en-US"/>
              <a:t>프로그래머의 오류</a:t>
            </a:r>
            <a:r>
              <a:rPr lang="en-US" altLang="ko-KR"/>
              <a:t>, </a:t>
            </a:r>
            <a:r>
              <a:rPr lang="ko-KR" altLang="en-US"/>
              <a:t>물리적인 자원들의 오류에 의해 발생됨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부적절한 메소드 호출과 실행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사용자가 잘못된 데이터를 입력한 경우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사용을 위해 열어야 하는 파일을 발견할 수 없는 경우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네트워크 연결이 통신하는 동안 유실되거나 </a:t>
            </a:r>
            <a:r>
              <a:rPr lang="en-US" altLang="ko-KR"/>
              <a:t>JVM</a:t>
            </a:r>
            <a:r>
              <a:rPr lang="ko-KR" altLang="en-US"/>
              <a:t>이 메모리 이상 등 시스템 에러가 발생한 경우</a:t>
            </a:r>
          </a:p>
        </p:txBody>
      </p:sp>
      <p:sp>
        <p:nvSpPr>
          <p:cNvPr id="16387" name="제목 2">
            <a:extLst>
              <a:ext uri="{FF2B5EF4-FFF2-40B4-BE49-F238E27FC236}">
                <a16:creationId xmlns:a16="http://schemas.microsoft.com/office/drawing/2014/main" id="{AEE6DAF6-BC5C-43C8-A251-669D7792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13AA45A5-00D6-4726-924F-0FAC2D1D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69CDF1-C90F-4559-84DC-67E0F2DEA5E2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4CBFE-2F00-45CC-8051-A99821B8C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예외 처리 관점에 따른 비교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개발 관점</a:t>
            </a:r>
          </a:p>
          <a:p>
            <a:pPr lvl="2">
              <a:defRPr/>
            </a:pPr>
            <a:r>
              <a:rPr lang="ko-KR" altLang="en-US"/>
              <a:t>개발자가 정확한 디버깅이 가능하도록 발생한 예외에 관한 정보를 조금 더 구체적이고 자세하게 화면에 출력하는 것을 권장함</a:t>
            </a:r>
          </a:p>
          <a:p>
            <a:pPr lvl="1">
              <a:defRPr/>
            </a:pPr>
            <a:r>
              <a:rPr lang="ko-KR" altLang="en-US"/>
              <a:t>서비스 관점</a:t>
            </a:r>
          </a:p>
          <a:p>
            <a:pPr lvl="2">
              <a:defRPr/>
            </a:pPr>
            <a:r>
              <a:rPr lang="ko-KR" altLang="en-US"/>
              <a:t>사용자의 신뢰성 확보를 위해 안내 메시지로 처리하는 것을 권장함</a:t>
            </a:r>
          </a:p>
        </p:txBody>
      </p:sp>
      <p:sp>
        <p:nvSpPr>
          <p:cNvPr id="64515" name="제목 4">
            <a:extLst>
              <a:ext uri="{FF2B5EF4-FFF2-40B4-BE49-F238E27FC236}">
                <a16:creationId xmlns:a16="http://schemas.microsoft.com/office/drawing/2014/main" id="{39E04031-C641-4214-9A11-4141DBF0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64516" name="슬라이드 번호 개체 틀 3">
            <a:extLst>
              <a:ext uri="{FF2B5EF4-FFF2-40B4-BE49-F238E27FC236}">
                <a16:creationId xmlns:a16="http://schemas.microsoft.com/office/drawing/2014/main" id="{F9184DAF-6EAD-4CB9-8107-D4C93A85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C071E8-68B3-4559-BF10-1228F17EE835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44A370-9380-47A5-B425-CE3ED83D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예외 종류에 따른 처리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시스템 정의 예외의 처리</a:t>
            </a:r>
          </a:p>
          <a:p>
            <a:pPr lvl="2">
              <a:defRPr/>
            </a:pPr>
            <a:r>
              <a:rPr lang="ko-KR" altLang="en-US"/>
              <a:t>모든 메소드 내에 예외 처리기를 두거나 메소드 선언 부분에 기술하는 것은 불가능함</a:t>
            </a:r>
            <a:r>
              <a:rPr lang="en-US" altLang="ko-KR"/>
              <a:t>. </a:t>
            </a:r>
            <a:r>
              <a:rPr lang="ko-KR" altLang="en-US"/>
              <a:t>필요에 따라서는 예외 처리기를 둘 수 있음</a:t>
            </a:r>
          </a:p>
          <a:p>
            <a:pPr lvl="2">
              <a:defRPr/>
            </a:pPr>
            <a:r>
              <a:rPr lang="ko-KR" altLang="en-US"/>
              <a:t>예외가 발생했는데 프로그래머가 처리하지 않는 경우에는 </a:t>
            </a:r>
            <a:r>
              <a:rPr lang="ko-KR" altLang="en-US">
                <a:solidFill>
                  <a:srgbClr val="FF0000"/>
                </a:solidFill>
              </a:rPr>
              <a:t>디폴트 예외 처리기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메시지 출력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/>
              <a:t>에 의해 처리됨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프로그래머 정의 예외의 처리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발생할 수 있는 예외에 대하여 예외 처리기</a:t>
            </a:r>
            <a:r>
              <a:rPr lang="en-US" altLang="ko-KR"/>
              <a:t>(exception handler)</a:t>
            </a:r>
            <a:r>
              <a:rPr lang="ko-KR" altLang="en-US"/>
              <a:t>를 작성하거나 런타임 시스템이 예외를 처리가 가능한 곳으로 전파해야 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예외를 처리하지 못하는 경우 비정상적인 종료 발생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65539" name="제목 2">
            <a:extLst>
              <a:ext uri="{FF2B5EF4-FFF2-40B4-BE49-F238E27FC236}">
                <a16:creationId xmlns:a16="http://schemas.microsoft.com/office/drawing/2014/main" id="{A3796423-4410-4E20-A74E-64215D7F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65540" name="슬라이드 번호 개체 틀 3">
            <a:extLst>
              <a:ext uri="{FF2B5EF4-FFF2-40B4-BE49-F238E27FC236}">
                <a16:creationId xmlns:a16="http://schemas.microsoft.com/office/drawing/2014/main" id="{78F284F5-0883-45C4-9ADE-E75BDC1A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BE544B-D5EC-4772-8F76-629CCB370E18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AC5F7368-6BA1-476F-8706-D0BFD64F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9762C-A013-48F9-A456-9226766A7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Java SE 8</a:t>
            </a:r>
            <a:r>
              <a:rPr lang="ko-KR" altLang="en-US"/>
              <a:t>에서 </a:t>
            </a:r>
            <a:r>
              <a:rPr lang="en-US" altLang="ko-KR"/>
              <a:t>java.io </a:t>
            </a:r>
            <a:r>
              <a:rPr lang="ko-KR" altLang="en-US"/>
              <a:t>패키지에 추가된 예외</a:t>
            </a:r>
            <a:endParaRPr lang="en-US" altLang="ko-KR"/>
          </a:p>
          <a:p>
            <a:pPr marL="457200" lvl="1" indent="0">
              <a:buNone/>
              <a:defRPr/>
            </a:pPr>
            <a:r>
              <a:rPr lang="en-US" altLang="ko-KR" err="1"/>
              <a:t>java.lang.RuntimeException</a:t>
            </a:r>
            <a:br>
              <a:rPr lang="en-US" altLang="ko-KR"/>
            </a:br>
            <a:r>
              <a:rPr lang="en-US" altLang="ko-KR"/>
              <a:t>  </a:t>
            </a:r>
            <a:r>
              <a:rPr lang="en-US" altLang="ko-KR" err="1"/>
              <a:t>java.io.UncheckedIOException</a:t>
            </a:r>
            <a:endParaRPr lang="en-US" altLang="ko-KR"/>
          </a:p>
          <a:p>
            <a:pPr lvl="2">
              <a:defRPr/>
            </a:pPr>
            <a:r>
              <a:rPr lang="ko-KR" altLang="en-US" err="1"/>
              <a:t>체크드</a:t>
            </a:r>
            <a:r>
              <a:rPr lang="ko-KR" altLang="en-US"/>
              <a:t> 예외인 </a:t>
            </a:r>
            <a:r>
              <a:rPr lang="en-US" altLang="ko-KR" err="1"/>
              <a:t>IOException</a:t>
            </a:r>
            <a:r>
              <a:rPr lang="ko-KR" altLang="en-US"/>
              <a:t>을 </a:t>
            </a:r>
            <a:r>
              <a:rPr lang="ko-KR" altLang="en-US" err="1"/>
              <a:t>언체크드</a:t>
            </a:r>
            <a:r>
              <a:rPr lang="ko-KR" altLang="en-US"/>
              <a:t> 예외로 </a:t>
            </a:r>
            <a:r>
              <a:rPr lang="ko-KR" altLang="en-US" err="1"/>
              <a:t>래핑한다</a:t>
            </a:r>
            <a:r>
              <a:rPr lang="en-US" altLang="ko-KR"/>
              <a:t>(Wraps an </a:t>
            </a:r>
            <a:r>
              <a:rPr lang="en-US" altLang="ko-KR" err="1"/>
              <a:t>IOException</a:t>
            </a:r>
            <a:r>
              <a:rPr lang="en-US" altLang="ko-KR"/>
              <a:t> with an unchecked exception)</a:t>
            </a:r>
          </a:p>
        </p:txBody>
      </p:sp>
      <p:sp>
        <p:nvSpPr>
          <p:cNvPr id="70660" name="슬라이드 번호 개체 틀 1">
            <a:extLst>
              <a:ext uri="{FF2B5EF4-FFF2-40B4-BE49-F238E27FC236}">
                <a16:creationId xmlns:a16="http://schemas.microsoft.com/office/drawing/2014/main" id="{53D375A5-7403-4407-9F0B-6526105B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9BB290-293D-47C1-AA09-C8789CB43A3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440899-2B05-4F3C-8AE1-2C17B7B40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실행시간에 발생하는 예외적인 상황을 예상하여</a:t>
            </a:r>
            <a:r>
              <a:rPr lang="en-US" altLang="ko-KR"/>
              <a:t>, </a:t>
            </a:r>
            <a:r>
              <a:rPr lang="ko-KR" altLang="en-US"/>
              <a:t>이를 처리하여 프로그램의 신뢰성을 향상시킬 수 있는 예외 처리에 대하여 이해하고 설명할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ko-KR" altLang="en-US"/>
              <a:t>예외의 정의</a:t>
            </a:r>
            <a:r>
              <a:rPr lang="en-US" altLang="ko-KR"/>
              <a:t>, </a:t>
            </a:r>
            <a:r>
              <a:rPr lang="ko-KR" altLang="en-US"/>
              <a:t>예외의 발생 원인</a:t>
            </a:r>
            <a:r>
              <a:rPr lang="en-US" altLang="ko-KR"/>
              <a:t>, </a:t>
            </a:r>
            <a:r>
              <a:rPr lang="ko-KR" altLang="en-US"/>
              <a:t>예외 처리의 장점</a:t>
            </a:r>
            <a:endParaRPr lang="en-US" altLang="ko-KR"/>
          </a:p>
          <a:p>
            <a:pPr>
              <a:defRPr/>
            </a:pPr>
            <a:r>
              <a:rPr lang="ko-KR" altLang="en-US"/>
              <a:t>효율적인 예외 처리를 위한 예외 클래스 생성</a:t>
            </a:r>
            <a:r>
              <a:rPr lang="en-US" altLang="ko-KR"/>
              <a:t>, </a:t>
            </a:r>
            <a:r>
              <a:rPr lang="ko-KR" altLang="en-US"/>
              <a:t>예외 전파에 대하여 실습하였고</a:t>
            </a:r>
            <a:r>
              <a:rPr lang="en-US" altLang="ko-KR"/>
              <a:t>, </a:t>
            </a:r>
            <a:r>
              <a:rPr lang="ko-KR" altLang="en-US"/>
              <a:t>개발에 활용할 수 있다</a:t>
            </a:r>
            <a:r>
              <a:rPr lang="en-US" altLang="ko-KR"/>
              <a:t>. </a:t>
            </a:r>
          </a:p>
          <a:p>
            <a:pPr lvl="1">
              <a:defRPr/>
            </a:pPr>
            <a:r>
              <a:rPr lang="en-US" altLang="ko-KR" err="1"/>
              <a:t>try~catch~finally</a:t>
            </a:r>
            <a:r>
              <a:rPr lang="en-US" altLang="ko-KR"/>
              <a:t>, </a:t>
            </a:r>
            <a:r>
              <a:rPr lang="en-US" altLang="ko-KR" err="1"/>
              <a:t>try~</a:t>
            </a:r>
            <a:r>
              <a:rPr lang="en-US" altLang="ko-KR"/>
              <a:t>with-resource, multi-catch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66563" name="제목 2">
            <a:extLst>
              <a:ext uri="{FF2B5EF4-FFF2-40B4-BE49-F238E27FC236}">
                <a16:creationId xmlns:a16="http://schemas.microsoft.com/office/drawing/2014/main" id="{4F49602F-AC55-4BE3-A3E2-7CAA7B17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 정리</a:t>
            </a:r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09FC5C5A-0BBE-412A-AF32-EBC79E26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803634-6F59-44B4-8315-E5EEEA4F662C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5ABF9DD1-B829-4941-B72A-05DDF4BA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 </a:t>
            </a:r>
            <a:r>
              <a:rPr lang="en-US" altLang="ko-KR"/>
              <a:t>- </a:t>
            </a:r>
            <a:r>
              <a:rPr lang="ko-KR" altLang="en-US" sz="2800"/>
              <a:t>참고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BD6E9-5DFD-4EFC-BA89-5D4C10503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/>
              <a:t>checked exception in </a:t>
            </a:r>
            <a:r>
              <a:rPr lang="en-US" altLang="ko-KR" err="1"/>
              <a:t>java.lang</a:t>
            </a:r>
            <a:r>
              <a:rPr lang="en-US" altLang="ko-KR"/>
              <a:t> </a:t>
            </a:r>
          </a:p>
          <a:p>
            <a:pPr lvl="1">
              <a:defRPr/>
            </a:pPr>
            <a:r>
              <a:rPr lang="en-US" altLang="ko-KR" err="1"/>
              <a:t>ClassNotFoundException</a:t>
            </a:r>
            <a:r>
              <a:rPr lang="en-US" altLang="ko-KR"/>
              <a:t> : Class not found. </a:t>
            </a:r>
          </a:p>
          <a:p>
            <a:pPr lvl="1">
              <a:defRPr/>
            </a:pPr>
            <a:r>
              <a:rPr lang="en-US" altLang="ko-KR" err="1"/>
              <a:t>CloneNotSupportedException</a:t>
            </a:r>
            <a:r>
              <a:rPr lang="en-US" altLang="ko-KR"/>
              <a:t> : Attempt to clone an object that does not implement the </a:t>
            </a:r>
            <a:r>
              <a:rPr lang="en-US" altLang="ko-KR" err="1"/>
              <a:t>Cloneable</a:t>
            </a:r>
            <a:r>
              <a:rPr lang="en-US" altLang="ko-KR"/>
              <a:t> interface. </a:t>
            </a:r>
          </a:p>
          <a:p>
            <a:pPr lvl="1">
              <a:defRPr/>
            </a:pPr>
            <a:r>
              <a:rPr lang="en-US" altLang="ko-KR" err="1"/>
              <a:t>IllegalAccessException</a:t>
            </a:r>
            <a:r>
              <a:rPr lang="en-US" altLang="ko-KR"/>
              <a:t> : Access to a class is denied. </a:t>
            </a:r>
          </a:p>
          <a:p>
            <a:pPr lvl="1">
              <a:defRPr/>
            </a:pPr>
            <a:r>
              <a:rPr lang="en-US" altLang="ko-KR" err="1"/>
              <a:t>InstantiationException</a:t>
            </a:r>
            <a:r>
              <a:rPr lang="en-US" altLang="ko-KR"/>
              <a:t> : Attempt to create an object of an abstract class or interface. </a:t>
            </a:r>
          </a:p>
          <a:p>
            <a:pPr lvl="1">
              <a:defRPr/>
            </a:pPr>
            <a:r>
              <a:rPr lang="en-US" altLang="ko-KR" err="1"/>
              <a:t>InterruptedException</a:t>
            </a:r>
            <a:r>
              <a:rPr lang="en-US" altLang="ko-KR"/>
              <a:t> : One thread has been interrupted by another thread. </a:t>
            </a:r>
          </a:p>
          <a:p>
            <a:pPr lvl="1">
              <a:defRPr/>
            </a:pPr>
            <a:r>
              <a:rPr lang="en-US" altLang="ko-KR" err="1"/>
              <a:t>NoSuchFieldException</a:t>
            </a:r>
            <a:r>
              <a:rPr lang="en-US" altLang="ko-KR"/>
              <a:t> : A requested field does not exist. </a:t>
            </a:r>
          </a:p>
          <a:p>
            <a:pPr lvl="1">
              <a:defRPr/>
            </a:pPr>
            <a:r>
              <a:rPr lang="en-US" altLang="ko-KR" err="1"/>
              <a:t>NoSuchMethodException</a:t>
            </a:r>
            <a:r>
              <a:rPr lang="en-US" altLang="ko-KR"/>
              <a:t> : A requested method does not exist.</a:t>
            </a:r>
          </a:p>
        </p:txBody>
      </p:sp>
      <p:sp>
        <p:nvSpPr>
          <p:cNvPr id="67588" name="슬라이드 번호 개체 틀 1">
            <a:extLst>
              <a:ext uri="{FF2B5EF4-FFF2-40B4-BE49-F238E27FC236}">
                <a16:creationId xmlns:a16="http://schemas.microsoft.com/office/drawing/2014/main" id="{CDA1B6FE-DF3E-4458-925F-112F43A2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4814B9-4B14-40E9-B2EB-395E3DA06441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>
            <a:extLst>
              <a:ext uri="{FF2B5EF4-FFF2-40B4-BE49-F238E27FC236}">
                <a16:creationId xmlns:a16="http://schemas.microsoft.com/office/drawing/2014/main" id="{0037C238-084F-478E-9837-353109E8B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ko-KR" sz="2800"/>
              <a:t>standard checked exception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ko-KR" altLang="en-US" sz="2400"/>
              <a:t>반드시 알려야 되는 시스템 정의 예외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sz="2400" err="1"/>
              <a:t>java.lang</a:t>
            </a:r>
            <a:r>
              <a:rPr lang="en-US" altLang="ko-KR" sz="2400"/>
              <a:t> 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sz="2000" err="1"/>
              <a:t>ClassNotFoundException</a:t>
            </a:r>
            <a:r>
              <a:rPr lang="en-US" altLang="ko-KR" sz="2000"/>
              <a:t>, </a:t>
            </a:r>
            <a:r>
              <a:rPr lang="en-US" altLang="ko-KR" sz="2000" err="1"/>
              <a:t>IllegalAccessException</a:t>
            </a:r>
            <a:r>
              <a:rPr lang="en-US" altLang="ko-KR" sz="2000"/>
              <a:t>, </a:t>
            </a:r>
            <a:r>
              <a:rPr lang="en-US" altLang="ko-KR" sz="2000" err="1"/>
              <a:t>InstantiationException</a:t>
            </a:r>
            <a:r>
              <a:rPr lang="en-US" altLang="ko-KR" sz="2000"/>
              <a:t>, </a:t>
            </a:r>
            <a:r>
              <a:rPr lang="en-US" altLang="ko-KR" sz="2000" err="1"/>
              <a:t>InterruptedException</a:t>
            </a:r>
            <a:r>
              <a:rPr lang="en-US" altLang="ko-KR" sz="2000"/>
              <a:t>, </a:t>
            </a:r>
            <a:r>
              <a:rPr lang="en-US" altLang="ko-KR" sz="2000" err="1"/>
              <a:t>NoSuchMethodException</a:t>
            </a:r>
            <a:endParaRPr lang="en-US" altLang="ko-KR" sz="200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sz="2400"/>
              <a:t>java.io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altLang="ko-KR" sz="2000" err="1"/>
              <a:t>IOException</a:t>
            </a:r>
            <a:r>
              <a:rPr lang="en-US" altLang="ko-KR" sz="2000"/>
              <a:t>, </a:t>
            </a:r>
            <a:r>
              <a:rPr lang="en-US" altLang="ko-KR" sz="2000" err="1"/>
              <a:t>EOFException</a:t>
            </a:r>
            <a:r>
              <a:rPr lang="en-US" altLang="ko-KR" sz="2000"/>
              <a:t>, </a:t>
            </a:r>
            <a:r>
              <a:rPr lang="en-US" altLang="ko-KR" sz="2000" err="1"/>
              <a:t>FileNotFoundException</a:t>
            </a:r>
            <a:r>
              <a:rPr lang="en-US" altLang="ko-KR" sz="2000"/>
              <a:t>, </a:t>
            </a:r>
            <a:r>
              <a:rPr lang="en-US" altLang="ko-KR" sz="2000" err="1"/>
              <a:t>InterruptedIOException</a:t>
            </a:r>
            <a:r>
              <a:rPr lang="en-US" altLang="ko-KR" sz="2000"/>
              <a:t>, </a:t>
            </a:r>
            <a:r>
              <a:rPr lang="en-US" altLang="ko-KR" sz="2000" err="1"/>
              <a:t>UTFDataFormatException</a:t>
            </a:r>
            <a:endParaRPr lang="en-US" altLang="ko-KR" sz="200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ko-KR" sz="2400"/>
              <a:t>throws </a:t>
            </a:r>
            <a:r>
              <a:rPr lang="ko-KR" altLang="en-US" sz="2400"/>
              <a:t>구문으로 처리해야 함</a:t>
            </a:r>
            <a:endParaRPr lang="en-US" altLang="ko-KR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BF187A9-D3DF-4679-8763-285493250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계속</a:t>
            </a:r>
          </a:p>
        </p:txBody>
      </p:sp>
      <p:sp>
        <p:nvSpPr>
          <p:cNvPr id="61444" name="슬라이드 번호 개체 틀 1">
            <a:extLst>
              <a:ext uri="{FF2B5EF4-FFF2-40B4-BE49-F238E27FC236}">
                <a16:creationId xmlns:a16="http://schemas.microsoft.com/office/drawing/2014/main" id="{DB90107D-1B39-4A01-A8DB-F3815F36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655D53-91F6-4B6E-8441-F5F6E732C91D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1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F0AC807D-B0E0-4341-AE7B-67DFBC6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A5CC7-A41E-4EDC-8E20-9CC65346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altLang="ko-KR"/>
              <a:t>unchecked exception in </a:t>
            </a:r>
            <a:r>
              <a:rPr lang="en-US" altLang="ko-KR" err="1"/>
              <a:t>java.lang</a:t>
            </a:r>
            <a:endParaRPr lang="en-US" altLang="ko-KR"/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ArithmeticException</a:t>
            </a:r>
            <a:r>
              <a:rPr lang="en-US" altLang="ko-KR"/>
              <a:t> Arithmetic error, such as divide-by-zero.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/>
              <a:t>ArrayIndexOutOfBoundsException Array index is out-of-bounds.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ArrayStoreException</a:t>
            </a:r>
            <a:r>
              <a:rPr lang="en-US" altLang="ko-KR"/>
              <a:t> Assignment to an array element of an incompatible type.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ClassCastException</a:t>
            </a:r>
            <a:r>
              <a:rPr lang="en-US" altLang="ko-KR"/>
              <a:t> Invalid cast.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IllegalArgumentException</a:t>
            </a:r>
            <a:r>
              <a:rPr lang="en-US" altLang="ko-KR"/>
              <a:t> Illegal argument used to invoke a method.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IllegalMonitorStateException</a:t>
            </a:r>
            <a:r>
              <a:rPr lang="en-US" altLang="ko-KR"/>
              <a:t> Illegal monitor operation, such as waiting on an unlocked thread.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IllegalStateException</a:t>
            </a:r>
            <a:r>
              <a:rPr lang="en-US" altLang="ko-KR"/>
              <a:t> Environment or application is in incorrect state.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IllegalThreadStateException</a:t>
            </a:r>
            <a:r>
              <a:rPr lang="en-US" altLang="ko-KR"/>
              <a:t> Requested operation not compatible with current thread state.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/>
              <a:t>IndexOutOfBoundsException Some type of index is out-of-bounds.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NegativeArraySizeException</a:t>
            </a:r>
            <a:r>
              <a:rPr lang="en-US" altLang="ko-KR"/>
              <a:t> Array created with a negative size.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NullPointerException</a:t>
            </a:r>
            <a:r>
              <a:rPr lang="en-US" altLang="ko-KR"/>
              <a:t> Invalid use of a null reference.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NumberFormatException</a:t>
            </a:r>
            <a:r>
              <a:rPr lang="en-US" altLang="ko-KR"/>
              <a:t> Invalid conversion of a string to a numeric format.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SecurityException</a:t>
            </a:r>
            <a:r>
              <a:rPr lang="en-US" altLang="ko-KR"/>
              <a:t> Attempt to violate security.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StringIndexOutOfBounds</a:t>
            </a:r>
            <a:r>
              <a:rPr lang="en-US" altLang="ko-KR"/>
              <a:t> Attempt to index outside the bounds of a string.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en-US" altLang="ko-KR" err="1"/>
              <a:t>UnsupportedOperationException</a:t>
            </a:r>
            <a:r>
              <a:rPr lang="en-US" altLang="ko-KR"/>
              <a:t> An unsupported operation was encountered. </a:t>
            </a:r>
            <a:endParaRPr lang="ko-KR" altLang="en-US"/>
          </a:p>
        </p:txBody>
      </p:sp>
      <p:sp>
        <p:nvSpPr>
          <p:cNvPr id="68612" name="슬라이드 번호 개체 틀 1">
            <a:extLst>
              <a:ext uri="{FF2B5EF4-FFF2-40B4-BE49-F238E27FC236}">
                <a16:creationId xmlns:a16="http://schemas.microsoft.com/office/drawing/2014/main" id="{DDC20050-8019-41AD-9C95-FE247CF3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F3A229-213B-4473-8773-319529332975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965316D8-CAC3-43C0-9B04-4528EB14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69A7EA-01F8-4349-8311-1B7225BF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/>
              <a:t>자바 예외의 특징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자바에서는 예외를 객체로 취급한다</a:t>
            </a:r>
          </a:p>
          <a:p>
            <a:pPr lvl="2">
              <a:defRPr/>
            </a:pPr>
            <a:r>
              <a:rPr lang="en-US" altLang="ko-KR">
                <a:solidFill>
                  <a:srgbClr val="FF0000"/>
                </a:solidFill>
              </a:rPr>
              <a:t>Throwable </a:t>
            </a:r>
            <a:r>
              <a:rPr lang="ko-KR" altLang="en-US">
                <a:solidFill>
                  <a:srgbClr val="FF0000"/>
                </a:solidFill>
              </a:rPr>
              <a:t>클래스 </a:t>
            </a:r>
            <a:r>
              <a:rPr lang="ko-KR" altLang="en-US"/>
              <a:t>또는 그의 서브 클래스</a:t>
            </a:r>
            <a:r>
              <a:rPr lang="en-US" altLang="ko-KR"/>
              <a:t>(Exception, </a:t>
            </a:r>
            <a:r>
              <a:rPr lang="en-US" altLang="ko-KR" err="1"/>
              <a:t>RuntimeException</a:t>
            </a:r>
            <a:r>
              <a:rPr lang="en-US" altLang="ko-KR"/>
              <a:t>)</a:t>
            </a:r>
            <a:r>
              <a:rPr lang="ko-KR" altLang="en-US"/>
              <a:t>들 중에 하나로부터 확장된 클래스의 객체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예외처리에 관련된 메소드가 정의되어 있음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언어 자체에서 예외 </a:t>
            </a:r>
            <a:r>
              <a:rPr lang="ko-KR" altLang="en-US" err="1"/>
              <a:t>처리문을</a:t>
            </a:r>
            <a:r>
              <a:rPr lang="ko-KR" altLang="en-US"/>
              <a:t> 제공한다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try-catch-finally, try-with-resource</a:t>
            </a:r>
          </a:p>
          <a:p>
            <a:pPr lvl="1">
              <a:defRPr/>
            </a:pPr>
            <a:r>
              <a:rPr lang="en-US" altLang="ko-KR"/>
              <a:t>throw </a:t>
            </a:r>
            <a:r>
              <a:rPr lang="ko-KR" altLang="en-US"/>
              <a:t>문을 제공한다</a:t>
            </a:r>
          </a:p>
          <a:p>
            <a:pPr lvl="2">
              <a:defRPr/>
            </a:pPr>
            <a:r>
              <a:rPr lang="ko-KR" altLang="en-US"/>
              <a:t>명시적으로 예외를 일으키는데 사용하는 문장</a:t>
            </a:r>
          </a:p>
          <a:p>
            <a:pPr lvl="3">
              <a:defRPr/>
            </a:pPr>
            <a:r>
              <a:rPr lang="ko-KR" altLang="en-US"/>
              <a:t>예외 처리기</a:t>
            </a:r>
            <a:r>
              <a:rPr lang="en-US" altLang="ko-KR"/>
              <a:t>(exception handler)</a:t>
            </a:r>
            <a:r>
              <a:rPr lang="ko-KR" altLang="en-US"/>
              <a:t>가 반드시 필요함</a:t>
            </a:r>
            <a:endParaRPr lang="en-US" altLang="ko-KR"/>
          </a:p>
          <a:p>
            <a:pPr lvl="1"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7412" name="슬라이드 번호 개체 틀 1">
            <a:extLst>
              <a:ext uri="{FF2B5EF4-FFF2-40B4-BE49-F238E27FC236}">
                <a16:creationId xmlns:a16="http://schemas.microsoft.com/office/drawing/2014/main" id="{431FC85B-C3D2-4CA2-BCE7-73E9BF57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8425EA-B374-4368-9C70-8C3A81AF57F3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99B7B459-36E4-4818-80DF-38C1C1EB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예외의 분류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6D498-FF20-41C1-A043-EDFD07768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/>
              <a:t>Exception : </a:t>
            </a:r>
            <a:r>
              <a:rPr lang="ko-KR" altLang="en-US"/>
              <a:t>발생할 경우 프로그래머에 의해 회피될 수 있도록 정의된 예외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checked exception</a:t>
            </a:r>
          </a:p>
          <a:p>
            <a:pPr lvl="2">
              <a:defRPr/>
            </a:pPr>
            <a:r>
              <a:rPr lang="en-US" altLang="ko-KR"/>
              <a:t>IOException, SQLException </a:t>
            </a:r>
          </a:p>
          <a:p>
            <a:pPr lvl="1">
              <a:defRPr/>
            </a:pPr>
            <a:r>
              <a:rPr lang="en-US" altLang="ko-KR"/>
              <a:t>unchecked exception</a:t>
            </a:r>
          </a:p>
          <a:p>
            <a:pPr lvl="2">
              <a:defRPr/>
            </a:pPr>
            <a:r>
              <a:rPr lang="en-US" altLang="ko-KR"/>
              <a:t>ArithmeticException, IndexOutOfBoundsException</a:t>
            </a:r>
          </a:p>
          <a:p>
            <a:pPr>
              <a:defRPr/>
            </a:pPr>
            <a:r>
              <a:rPr lang="en-US" altLang="ko-KR"/>
              <a:t>Error : </a:t>
            </a:r>
            <a:r>
              <a:rPr lang="ko-KR" altLang="en-US"/>
              <a:t>발생할 경우 프로그래머의 노력으로 복구가 불가능한 시스템적 오류</a:t>
            </a:r>
          </a:p>
          <a:p>
            <a:pPr lvl="2">
              <a:defRPr/>
            </a:pPr>
            <a:r>
              <a:rPr lang="en-US" altLang="ko-KR"/>
              <a:t>OutOfMemoryError, </a:t>
            </a:r>
            <a:r>
              <a:rPr lang="en-US" altLang="ko-KR" err="1"/>
              <a:t>LinkageError</a:t>
            </a:r>
            <a:r>
              <a:rPr lang="en-US" altLang="ko-KR"/>
              <a:t>, </a:t>
            </a:r>
            <a:r>
              <a:rPr lang="en-US" altLang="ko-KR" b="1" err="1">
                <a:solidFill>
                  <a:srgbClr val="FF0000"/>
                </a:solidFill>
              </a:rPr>
              <a:t>NoClassDefFoundError</a:t>
            </a:r>
            <a:r>
              <a:rPr lang="en-US" altLang="ko-KR"/>
              <a:t>, </a:t>
            </a:r>
            <a:r>
              <a:rPr lang="en-US" altLang="ko-KR" err="1"/>
              <a:t>InternalError</a:t>
            </a: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18436" name="슬라이드 번호 개체 틀 1">
            <a:extLst>
              <a:ext uri="{FF2B5EF4-FFF2-40B4-BE49-F238E27FC236}">
                <a16:creationId xmlns:a16="http://schemas.microsoft.com/office/drawing/2014/main" id="{1AAA1666-536E-4F16-B81F-CBD08EBD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43A1E4-71AB-4968-8A1B-96C01CAF7EA4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D4D5CC9F-6BBD-419A-9F65-E736592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계속</a:t>
            </a:r>
          </a:p>
        </p:txBody>
      </p:sp>
      <p:pic>
        <p:nvPicPr>
          <p:cNvPr id="19459" name="_x180913664" descr="EMB000016d4726c">
            <a:extLst>
              <a:ext uri="{FF2B5EF4-FFF2-40B4-BE49-F238E27FC236}">
                <a16:creationId xmlns:a16="http://schemas.microsoft.com/office/drawing/2014/main" id="{5048022B-19B7-471C-8C2B-63A549E66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088" y="954089"/>
            <a:ext cx="7632700" cy="5557837"/>
          </a:xfrm>
          <a:noFill/>
        </p:spPr>
      </p:pic>
      <p:sp>
        <p:nvSpPr>
          <p:cNvPr id="19460" name="슬라이드 번호 개체 틀 1">
            <a:extLst>
              <a:ext uri="{FF2B5EF4-FFF2-40B4-BE49-F238E27FC236}">
                <a16:creationId xmlns:a16="http://schemas.microsoft.com/office/drawing/2014/main" id="{FEB1EE7C-FAEF-483F-9B6C-61535639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AD2CBB-3FDF-4FDD-A5E3-426A8D2052CD}" type="slidenum">
              <a:rPr lang="ko-KR" altLang="en-US" sz="1400">
                <a:solidFill>
                  <a:srgbClr val="002060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787B01-79CF-4D56-94B2-FB01ADF04BFF}"/>
              </a:ext>
            </a:extLst>
          </p:cNvPr>
          <p:cNvSpPr/>
          <p:nvPr/>
        </p:nvSpPr>
        <p:spPr>
          <a:xfrm>
            <a:off x="3729317" y="2707342"/>
            <a:ext cx="3128682" cy="1676400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88D117-53E7-47BF-B74C-92F34F90D42B}"/>
              </a:ext>
            </a:extLst>
          </p:cNvPr>
          <p:cNvSpPr/>
          <p:nvPr/>
        </p:nvSpPr>
        <p:spPr>
          <a:xfrm>
            <a:off x="3935505" y="4586648"/>
            <a:ext cx="4052047" cy="1801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F93CE79-A6D5-43E9-86DD-33391ED9DB9B}"/>
              </a:ext>
            </a:extLst>
          </p:cNvPr>
          <p:cNvSpPr>
            <a:spLocks/>
          </p:cNvSpPr>
          <p:nvPr/>
        </p:nvSpPr>
        <p:spPr bwMode="auto">
          <a:xfrm>
            <a:off x="8764681" y="5116238"/>
            <a:ext cx="2589120" cy="787673"/>
          </a:xfrm>
          <a:prstGeom prst="borderCallout2">
            <a:avLst>
              <a:gd name="adj1" fmla="val 52409"/>
              <a:gd name="adj2" fmla="val -641"/>
              <a:gd name="adj3" fmla="val -27653"/>
              <a:gd name="adj4" fmla="val -14168"/>
              <a:gd name="adj5" fmla="val -25576"/>
              <a:gd name="adj6" fmla="val -46205"/>
            </a:avLst>
          </a:prstGeom>
          <a:solidFill>
            <a:schemeClr val="bg1"/>
          </a:solidFill>
          <a:ln w="38100">
            <a:solidFill>
              <a:srgbClr val="FF0066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unchecked exception</a:t>
            </a:r>
            <a:endParaRPr lang="ko-KR" altLang="en-US" sz="2400" b="1">
              <a:solidFill>
                <a:srgbClr val="FF00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9E789114-E888-4946-89D7-81CB873CE01F}"/>
              </a:ext>
            </a:extLst>
          </p:cNvPr>
          <p:cNvSpPr>
            <a:spLocks/>
          </p:cNvSpPr>
          <p:nvPr/>
        </p:nvSpPr>
        <p:spPr bwMode="auto">
          <a:xfrm>
            <a:off x="603528" y="3248507"/>
            <a:ext cx="1843838" cy="875258"/>
          </a:xfrm>
          <a:prstGeom prst="borderCallout2">
            <a:avLst>
              <a:gd name="adj1" fmla="val 51462"/>
              <a:gd name="adj2" fmla="val 99641"/>
              <a:gd name="adj3" fmla="val -11518"/>
              <a:gd name="adj4" fmla="val 126998"/>
              <a:gd name="adj5" fmla="val -9979"/>
              <a:gd name="adj6" fmla="val 178144"/>
            </a:avLst>
          </a:prstGeom>
          <a:solidFill>
            <a:schemeClr val="bg1"/>
          </a:solidFill>
          <a:ln w="38100">
            <a:solidFill>
              <a:schemeClr val="accent3"/>
            </a:solidFill>
            <a:prstDash val="sysDot"/>
            <a:miter lim="800000"/>
            <a:headEnd type="none" w="sm" len="sm"/>
            <a:tailEnd type="triangle" w="med" len="med"/>
          </a:ln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25406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checked </a:t>
            </a:r>
          </a:p>
          <a:p>
            <a:pPr algn="ctr"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00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exception</a:t>
            </a:r>
            <a:endParaRPr lang="ko-KR" altLang="en-US" sz="2400" b="1">
              <a:solidFill>
                <a:srgbClr val="FF00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11강의계획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01-1강의계획</Template>
  <TotalTime>13664</TotalTime>
  <Words>2419</Words>
  <Application>Microsoft Office PowerPoint</Application>
  <PresentationFormat>와이드스크린</PresentationFormat>
  <Paragraphs>375</Paragraphs>
  <Slides>66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7" baseType="lpstr">
      <vt:lpstr>Arial Unicode MS</vt:lpstr>
      <vt:lpstr>D2Coding</vt:lpstr>
      <vt:lpstr>JetBrains Mono</vt:lpstr>
      <vt:lpstr>굴림</vt:lpstr>
      <vt:lpstr>나눔고딕</vt:lpstr>
      <vt:lpstr>돋움체</vt:lpstr>
      <vt:lpstr>맑은 고딕</vt:lpstr>
      <vt:lpstr>Arial</vt:lpstr>
      <vt:lpstr>Calibri</vt:lpstr>
      <vt:lpstr>Wingdings</vt:lpstr>
      <vt:lpstr>011강의계획</vt:lpstr>
      <vt:lpstr>예외 처리 (exception handling)</vt:lpstr>
      <vt:lpstr>학습 개요</vt:lpstr>
      <vt:lpstr>계속</vt:lpstr>
      <vt:lpstr>계속</vt:lpstr>
      <vt:lpstr>예외(exception)</vt:lpstr>
      <vt:lpstr>계속</vt:lpstr>
      <vt:lpstr>계속</vt:lpstr>
      <vt:lpstr>예외의 분류</vt:lpstr>
      <vt:lpstr>계속</vt:lpstr>
      <vt:lpstr>계속</vt:lpstr>
      <vt:lpstr>계속</vt:lpstr>
      <vt:lpstr>Throwable 클래스</vt:lpstr>
      <vt:lpstr>계속</vt:lpstr>
      <vt:lpstr>계속</vt:lpstr>
      <vt:lpstr>Exception 클래스</vt:lpstr>
      <vt:lpstr>계속</vt:lpstr>
      <vt:lpstr>RuntimeException 클래스</vt:lpstr>
      <vt:lpstr>IndexOutOfBoundsException 클래스</vt:lpstr>
      <vt:lpstr>ArrayIndexOutOfBoundsException</vt:lpstr>
      <vt:lpstr>exceptions project 생성</vt:lpstr>
      <vt:lpstr>ArrayIndexOutOfBoundsExceptionTest.java</vt:lpstr>
      <vt:lpstr>계속</vt:lpstr>
      <vt:lpstr>ArithmeticExceptionTest.java</vt:lpstr>
      <vt:lpstr>계속</vt:lpstr>
      <vt:lpstr>계속 – java.lang에 포함된 예외</vt:lpstr>
      <vt:lpstr>계속</vt:lpstr>
      <vt:lpstr>계속 – java.lang에 포함된 에러</vt:lpstr>
      <vt:lpstr>계속</vt:lpstr>
      <vt:lpstr>계속 - java.io에 포함된 예외 및 에러</vt:lpstr>
      <vt:lpstr>java.io.IOException 클래스</vt:lpstr>
      <vt:lpstr>CheckedExceptionTest.java</vt:lpstr>
      <vt:lpstr>계속</vt:lpstr>
      <vt:lpstr>계속</vt:lpstr>
      <vt:lpstr>계속</vt:lpstr>
      <vt:lpstr>예외 발생</vt:lpstr>
      <vt:lpstr>계속</vt:lpstr>
      <vt:lpstr>계속</vt:lpstr>
      <vt:lpstr>계속 - java.lang.Exception 클래스</vt:lpstr>
      <vt:lpstr>계속</vt:lpstr>
      <vt:lpstr>계속</vt:lpstr>
      <vt:lpstr>예외 처리</vt:lpstr>
      <vt:lpstr>계속</vt:lpstr>
      <vt:lpstr>계속 - try ~ catch ~ finally 문</vt:lpstr>
      <vt:lpstr>계속</vt:lpstr>
      <vt:lpstr>try ~ catch ~ finally</vt:lpstr>
      <vt:lpstr>계속</vt:lpstr>
      <vt:lpstr>계속</vt:lpstr>
      <vt:lpstr>계속</vt:lpstr>
      <vt:lpstr>계속 - try-with-resource문</vt:lpstr>
      <vt:lpstr>TryTest.java</vt:lpstr>
      <vt:lpstr>NewTry.java</vt:lpstr>
      <vt:lpstr>OldTry.java</vt:lpstr>
      <vt:lpstr>결과</vt:lpstr>
      <vt:lpstr>계속 - 예외 전파</vt:lpstr>
      <vt:lpstr>계속</vt:lpstr>
      <vt:lpstr>계속 – 예외 전파</vt:lpstr>
      <vt:lpstr>ExceptionPropagation.java</vt:lpstr>
      <vt:lpstr>계속</vt:lpstr>
      <vt:lpstr>계속</vt:lpstr>
      <vt:lpstr>계속</vt:lpstr>
      <vt:lpstr>계속</vt:lpstr>
      <vt:lpstr>참고</vt:lpstr>
      <vt:lpstr>학습 정리</vt:lpstr>
      <vt:lpstr>계속 - 참고</vt:lpstr>
      <vt:lpstr>계속</vt:lpstr>
      <vt:lpstr>계속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blessu</cp:lastModifiedBy>
  <cp:revision>654</cp:revision>
  <cp:lastPrinted>2022-04-25T04:53:02Z</cp:lastPrinted>
  <dcterms:created xsi:type="dcterms:W3CDTF">2017-09-15T02:18:23Z</dcterms:created>
  <dcterms:modified xsi:type="dcterms:W3CDTF">2022-05-16T04:44:31Z</dcterms:modified>
</cp:coreProperties>
</file>